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Roboto"/>
      <p:regular r:id="rId38"/>
      <p:bold r:id="rId39"/>
      <p:italic r:id="rId40"/>
      <p:boldItalic r:id="rId41"/>
    </p:embeddedFont>
    <p:embeddedFont>
      <p:font typeface="Roboto Mon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46" roundtripDataSignature="AMtx7mjxdJ0+xHVSc2cxQrrfYL1JhfW+B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5.xml"/><Relationship Id="rId42" Type="http://schemas.openxmlformats.org/officeDocument/2006/relationships/font" Target="fonts/RobotoMono-regular.fntdata"/><Relationship Id="rId41" Type="http://schemas.openxmlformats.org/officeDocument/2006/relationships/font" Target="fonts/Roboto-boldItalic.fntdata"/><Relationship Id="rId22" Type="http://schemas.openxmlformats.org/officeDocument/2006/relationships/slide" Target="slides/slide17.xml"/><Relationship Id="rId44" Type="http://schemas.openxmlformats.org/officeDocument/2006/relationships/font" Target="fonts/RobotoMono-italic.fntdata"/><Relationship Id="rId21" Type="http://schemas.openxmlformats.org/officeDocument/2006/relationships/slide" Target="slides/slide16.xml"/><Relationship Id="rId43" Type="http://schemas.openxmlformats.org/officeDocument/2006/relationships/font" Target="fonts/RobotoMono-bold.fntdata"/><Relationship Id="rId24" Type="http://schemas.openxmlformats.org/officeDocument/2006/relationships/slide" Target="slides/slide19.xml"/><Relationship Id="rId46" Type="http://customschemas.google.com/relationships/presentationmetadata" Target="metadata"/><Relationship Id="rId23" Type="http://schemas.openxmlformats.org/officeDocument/2006/relationships/slide" Target="slides/slide18.xml"/><Relationship Id="rId45"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bold.fntdata"/><Relationship Id="rId16" Type="http://schemas.openxmlformats.org/officeDocument/2006/relationships/slide" Target="slides/slide11.xml"/><Relationship Id="rId38" Type="http://schemas.openxmlformats.org/officeDocument/2006/relationships/font" Target="fonts/Roboto-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dc845685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g34dc845685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3fb3adfbd4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g33fb3adfbd4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3fb3adfbd4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33fb3adfbd4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3fb3adfbd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33fb3adfbd4_0_1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51e3bf2e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351e3bf2e8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3fb3adfbd4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33fb3adfbd4_0_1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3fb3adfbd4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33fb3adfbd4_0_1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35d5f3a1de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g335d5f3a1de_1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35d5f3a1de_1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335d5f3a1de_1_1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35d5f3a1de_1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335d5f3a1de_1_1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35d5f3a1de_1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335d5f3a1de_1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35d5f3a1de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g335d5f3a1de_1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335d5f3a1de_1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g335d5f3a1de_1_2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35d5f3a1de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335d5f3a1de_1_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35d5f3a1de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g335d5f3a1de_1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35d5f3a1de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335d5f3a1de_1_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5d5f3a1de_1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335d5f3a1de_1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35d5f3a1de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g335d5f3a1de_1_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335d5f3a1de_1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335d5f3a1de_1_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35d5f3a1de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g335d5f3a1de_1_1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335d5f3a1de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g335d5f3a1de_1_1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3fb3adfbd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g33fb3adfbd4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351e3bf2e8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g351e3bf2e88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531e5238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8" name="Google Shape;338;g3531e52386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531e52386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3531e523860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33fb3adfbd4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33fb3adfbd4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3fb3adfbd4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33fb3adfbd4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3fb3adfbd4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g33fb3adfbd4_0_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fb3adfbd4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33fb3adfbd4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3fb3adfbd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33fb3adfbd4_0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3fb3adfbd4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g33fb3adfbd4_0_1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1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7.png"/><Relationship Id="rId6"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2.png"/><Relationship Id="rId6"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3.png"/><Relationship Id="rId6"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4.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g34dc8456850_0_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 name="Google Shape;55;g34dc8456850_0_0"/>
          <p:cNvPicPr preferRelativeResize="0"/>
          <p:nvPr/>
        </p:nvPicPr>
        <p:blipFill rotWithShape="1">
          <a:blip r:embed="rId3">
            <a:alphaModFix/>
          </a:blip>
          <a:srcRect b="0" l="0" r="0" t="0"/>
          <a:stretch/>
        </p:blipFill>
        <p:spPr>
          <a:xfrm>
            <a:off x="64375" y="0"/>
            <a:ext cx="9144000" cy="5143500"/>
          </a:xfrm>
          <a:prstGeom prst="rect">
            <a:avLst/>
          </a:prstGeom>
          <a:noFill/>
          <a:ln>
            <a:noFill/>
          </a:ln>
        </p:spPr>
      </p:pic>
      <p:sp>
        <p:nvSpPr>
          <p:cNvPr id="56" name="Google Shape;56;g34dc8456850_0_0"/>
          <p:cNvSpPr txBox="1"/>
          <p:nvPr/>
        </p:nvSpPr>
        <p:spPr>
          <a:xfrm>
            <a:off x="1347325" y="447575"/>
            <a:ext cx="6578100" cy="1200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3300"/>
              <a:buFont typeface="Arial"/>
              <a:buNone/>
            </a:pPr>
            <a:r>
              <a:rPr b="1" lang="en" sz="3300">
                <a:solidFill>
                  <a:schemeClr val="dk1"/>
                </a:solidFill>
              </a:rPr>
              <a:t>Session 2 : </a:t>
            </a:r>
            <a:endParaRPr b="1" sz="3300">
              <a:solidFill>
                <a:schemeClr val="dk1"/>
              </a:solidFill>
            </a:endParaRPr>
          </a:p>
          <a:p>
            <a:pPr indent="0" lvl="0" marL="0" marR="0" rtl="0" algn="l">
              <a:lnSpc>
                <a:spcPct val="100000"/>
              </a:lnSpc>
              <a:spcBef>
                <a:spcPts val="0"/>
              </a:spcBef>
              <a:spcAft>
                <a:spcPts val="0"/>
              </a:spcAft>
              <a:buClr>
                <a:srgbClr val="000000"/>
              </a:buClr>
              <a:buSzPts val="3300"/>
              <a:buFont typeface="Arial"/>
              <a:buNone/>
            </a:pPr>
            <a:r>
              <a:rPr b="1" i="0" lang="en" sz="3300" u="none" cap="none" strike="noStrike">
                <a:solidFill>
                  <a:schemeClr val="dk1"/>
                </a:solidFill>
                <a:latin typeface="Arial"/>
                <a:ea typeface="Arial"/>
                <a:cs typeface="Arial"/>
                <a:sym typeface="Arial"/>
              </a:rPr>
              <a:t>Understanding </a:t>
            </a:r>
            <a:r>
              <a:rPr b="1" lang="en" sz="3300">
                <a:solidFill>
                  <a:schemeClr val="dk1"/>
                </a:solidFill>
              </a:rPr>
              <a:t>D</a:t>
            </a:r>
            <a:r>
              <a:rPr b="1" i="0" lang="en" sz="3300" u="none" cap="none" strike="noStrike">
                <a:solidFill>
                  <a:schemeClr val="dk1"/>
                </a:solidFill>
                <a:latin typeface="Arial"/>
                <a:ea typeface="Arial"/>
                <a:cs typeface="Arial"/>
                <a:sym typeface="Arial"/>
              </a:rPr>
              <a:t>igital </a:t>
            </a:r>
            <a:r>
              <a:rPr b="1" lang="en" sz="3300">
                <a:solidFill>
                  <a:schemeClr val="dk1"/>
                </a:solidFill>
              </a:rPr>
              <a:t>I</a:t>
            </a:r>
            <a:r>
              <a:rPr b="1" i="0" lang="en" sz="3300" u="none" cap="none" strike="noStrike">
                <a:solidFill>
                  <a:schemeClr val="dk1"/>
                </a:solidFill>
                <a:latin typeface="Arial"/>
                <a:ea typeface="Arial"/>
                <a:cs typeface="Arial"/>
                <a:sym typeface="Arial"/>
              </a:rPr>
              <a:t>mages</a:t>
            </a:r>
            <a:endParaRPr b="1" i="0" sz="3300" u="none" cap="none" strike="noStrike">
              <a:solidFill>
                <a:schemeClr val="dk1"/>
              </a:solidFill>
              <a:latin typeface="Arial"/>
              <a:ea typeface="Arial"/>
              <a:cs typeface="Arial"/>
              <a:sym typeface="Arial"/>
            </a:endParaRPr>
          </a:p>
        </p:txBody>
      </p:sp>
      <p:pic>
        <p:nvPicPr>
          <p:cNvPr id="57" name="Google Shape;57;g34dc8456850_0_0" title="New Omo LOGO.png"/>
          <p:cNvPicPr preferRelativeResize="0"/>
          <p:nvPr/>
        </p:nvPicPr>
        <p:blipFill rotWithShape="1">
          <a:blip r:embed="rId4">
            <a:alphaModFix/>
          </a:blip>
          <a:srcRect b="0" l="0" r="0" t="0"/>
          <a:stretch/>
        </p:blipFill>
        <p:spPr>
          <a:xfrm>
            <a:off x="8193689" y="180300"/>
            <a:ext cx="1020449" cy="355726"/>
          </a:xfrm>
          <a:prstGeom prst="rect">
            <a:avLst/>
          </a:prstGeom>
          <a:noFill/>
          <a:ln>
            <a:noFill/>
          </a:ln>
        </p:spPr>
      </p:pic>
      <p:pic>
        <p:nvPicPr>
          <p:cNvPr id="58" name="Google Shape;58;g34dc8456850_0_0"/>
          <p:cNvPicPr preferRelativeResize="0"/>
          <p:nvPr/>
        </p:nvPicPr>
        <p:blipFill>
          <a:blip r:embed="rId5">
            <a:alphaModFix/>
          </a:blip>
          <a:stretch>
            <a:fillRect/>
          </a:stretch>
        </p:blipFill>
        <p:spPr>
          <a:xfrm>
            <a:off x="1518450" y="1648175"/>
            <a:ext cx="5769473" cy="32432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33fb3adfbd4_0_15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3" name="Google Shape;143;g33fb3adfbd4_0_15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44" name="Google Shape;144;g33fb3adfbd4_0_150"/>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45" name="Google Shape;145;g33fb3adfbd4_0_150"/>
          <p:cNvSpPr txBox="1"/>
          <p:nvPr/>
        </p:nvSpPr>
        <p:spPr>
          <a:xfrm>
            <a:off x="44900" y="321425"/>
            <a:ext cx="8918700" cy="4742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300"/>
              </a:spcBef>
              <a:spcAft>
                <a:spcPts val="0"/>
              </a:spcAft>
              <a:buClr>
                <a:srgbClr val="000000"/>
              </a:buClr>
              <a:buSzPts val="1200"/>
              <a:buFont typeface="Arial"/>
              <a:buNone/>
            </a:pPr>
            <a:r>
              <a:rPr b="1" i="0" lang="en" sz="1200" u="none" cap="none" strike="noStrike">
                <a:solidFill>
                  <a:schemeClr val="dk1"/>
                </a:solidFill>
              </a:rPr>
              <a:t>Example of a 3x3 Grayscale Image:</a:t>
            </a:r>
            <a:endParaRPr b="1" i="0" sz="1200" u="none" cap="none" strike="noStrike">
              <a:solidFill>
                <a:schemeClr val="dk1"/>
              </a:solidFill>
            </a:endParaRPr>
          </a:p>
          <a:p>
            <a:pPr indent="0" lvl="0" marL="0" marR="0" rtl="0" algn="l">
              <a:lnSpc>
                <a:spcPct val="115000"/>
              </a:lnSpc>
              <a:spcBef>
                <a:spcPts val="300"/>
              </a:spcBef>
              <a:spcAft>
                <a:spcPts val="0"/>
              </a:spcAft>
              <a:buClr>
                <a:schemeClr val="dk1"/>
              </a:buClr>
              <a:buSzPts val="1100"/>
              <a:buFont typeface="Arial"/>
              <a:buNone/>
            </a:pPr>
            <a:r>
              <a:rPr b="1" lang="en" sz="1200">
                <a:solidFill>
                  <a:schemeClr val="dk1"/>
                </a:solidFill>
              </a:rPr>
              <a:t>  </a:t>
            </a:r>
            <a:r>
              <a:rPr b="1" i="0" lang="en" sz="1200" u="none" cap="none" strike="noStrike">
                <a:solidFill>
                  <a:schemeClr val="dk1"/>
                </a:solidFill>
              </a:rPr>
              <a:t>[ [100, 150, 200],</a:t>
            </a:r>
            <a:endParaRPr b="1" i="0" sz="1200" u="none" cap="none" strike="noStrike">
              <a:solidFill>
                <a:schemeClr val="dk1"/>
              </a:solidFill>
            </a:endParaRPr>
          </a:p>
          <a:p>
            <a:pPr indent="0" lvl="0" marL="0" marR="0" rtl="0" algn="l">
              <a:lnSpc>
                <a:spcPct val="115000"/>
              </a:lnSpc>
              <a:spcBef>
                <a:spcPts val="300"/>
              </a:spcBef>
              <a:spcAft>
                <a:spcPts val="0"/>
              </a:spcAft>
              <a:buClr>
                <a:schemeClr val="dk1"/>
              </a:buClr>
              <a:buSzPts val="1100"/>
              <a:buFont typeface="Arial"/>
              <a:buNone/>
            </a:pPr>
            <a:r>
              <a:rPr b="1" i="0" lang="en" sz="1200" u="none" cap="none" strike="noStrike">
                <a:solidFill>
                  <a:schemeClr val="dk1"/>
                </a:solidFill>
              </a:rPr>
              <a:t>    [50,  255, 100],</a:t>
            </a:r>
            <a:endParaRPr b="1" i="0" sz="1200" u="none" cap="none" strike="noStrike">
              <a:solidFill>
                <a:schemeClr val="dk1"/>
              </a:solidFill>
            </a:endParaRPr>
          </a:p>
          <a:p>
            <a:pPr indent="0" lvl="0" marL="0" marR="0" rtl="0" algn="l">
              <a:lnSpc>
                <a:spcPct val="115000"/>
              </a:lnSpc>
              <a:spcBef>
                <a:spcPts val="300"/>
              </a:spcBef>
              <a:spcAft>
                <a:spcPts val="0"/>
              </a:spcAft>
              <a:buClr>
                <a:schemeClr val="dk1"/>
              </a:buClr>
              <a:buSzPts val="1100"/>
              <a:buFont typeface="Arial"/>
              <a:buNone/>
            </a:pPr>
            <a:r>
              <a:rPr b="1" i="0" lang="en" sz="1200" u="none" cap="none" strike="noStrike">
                <a:solidFill>
                  <a:schemeClr val="dk1"/>
                </a:solidFill>
              </a:rPr>
              <a:t> </a:t>
            </a:r>
            <a:r>
              <a:rPr b="1" lang="en" sz="1200">
                <a:solidFill>
                  <a:schemeClr val="dk1"/>
                </a:solidFill>
              </a:rPr>
              <a:t>   </a:t>
            </a:r>
            <a:r>
              <a:rPr b="1" i="0" lang="en" sz="1200" u="none" cap="none" strike="noStrike">
                <a:solidFill>
                  <a:schemeClr val="dk1"/>
                </a:solidFill>
              </a:rPr>
              <a:t>[0,   75,  25] ]</a:t>
            </a:r>
            <a:endParaRPr b="1"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Here, </a:t>
            </a:r>
            <a:r>
              <a:rPr i="0" lang="en" sz="1050" u="none" cap="none" strike="noStrike">
                <a:solidFill>
                  <a:schemeClr val="dk1"/>
                </a:solidFill>
              </a:rPr>
              <a:t>100</a:t>
            </a:r>
            <a:r>
              <a:rPr i="0" lang="en" sz="1200" u="none" cap="none" strike="noStrike">
                <a:solidFill>
                  <a:schemeClr val="dk1"/>
                </a:solidFill>
              </a:rPr>
              <a:t> is a mid-gray pixel, </a:t>
            </a:r>
            <a:r>
              <a:rPr i="0" lang="en" sz="1050" u="none" cap="none" strike="noStrike">
                <a:solidFill>
                  <a:schemeClr val="dk1"/>
                </a:solidFill>
              </a:rPr>
              <a:t>255</a:t>
            </a:r>
            <a:r>
              <a:rPr i="0" lang="en" sz="1200" u="none" cap="none" strike="noStrike">
                <a:solidFill>
                  <a:schemeClr val="dk1"/>
                </a:solidFill>
              </a:rPr>
              <a:t> is white, and </a:t>
            </a:r>
            <a:r>
              <a:rPr i="0" lang="en" sz="1050" u="none" cap="none" strike="noStrike">
                <a:solidFill>
                  <a:schemeClr val="dk1"/>
                </a:solidFill>
              </a:rPr>
              <a:t>0</a:t>
            </a:r>
            <a:r>
              <a:rPr i="0" lang="en" sz="1200" u="none" cap="none" strike="noStrike">
                <a:solidFill>
                  <a:schemeClr val="dk1"/>
                </a:solidFill>
              </a:rPr>
              <a:t> is black.</a:t>
            </a:r>
            <a:endParaRPr i="0" sz="1200" u="none" cap="none" strike="noStrike">
              <a:solidFill>
                <a:schemeClr val="dk1"/>
              </a:solidFill>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rPr>
              <a:t>3. How Grayscale Images are Created</a:t>
            </a:r>
            <a:endParaRPr b="1" i="0" sz="13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i="0" lang="en" sz="1200" u="none" cap="none" strike="noStrike">
                <a:solidFill>
                  <a:schemeClr val="dk1"/>
                </a:solidFill>
              </a:rPr>
              <a:t>Grayscale images are often derived from color images by converting the color information into a single intensity value. Common methods for grayscale conversion:</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AutoNum type="alphaLcParenR"/>
            </a:pPr>
            <a:r>
              <a:rPr b="1" i="0" lang="en" sz="1200" u="none" cap="none" strike="noStrike">
                <a:solidFill>
                  <a:schemeClr val="dk1"/>
                </a:solidFill>
              </a:rPr>
              <a:t> Luminous method</a:t>
            </a:r>
            <a:endParaRPr b="1"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AutoNum type="alphaLcParenR"/>
            </a:pPr>
            <a:r>
              <a:rPr b="1" i="0" lang="en" sz="1200" u="none" cap="none" strike="noStrike">
                <a:solidFill>
                  <a:schemeClr val="dk1"/>
                </a:solidFill>
              </a:rPr>
              <a:t>Average Method</a:t>
            </a:r>
            <a:endParaRPr b="1"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t/>
            </a:r>
            <a:endParaRPr b="1"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b="1" i="0" lang="en" sz="1200" u="none" cap="none" strike="noStrike">
                <a:solidFill>
                  <a:schemeClr val="dk1"/>
                </a:solidFill>
              </a:rPr>
              <a:t> Luminous method:</a:t>
            </a:r>
            <a:r>
              <a:rPr i="0" lang="en" sz="1200" u="none" cap="none" strike="noStrike">
                <a:solidFill>
                  <a:schemeClr val="dk1"/>
                </a:solidFill>
              </a:rPr>
              <a:t>The </a:t>
            </a:r>
            <a:r>
              <a:rPr b="1" i="0" lang="en" sz="1200" u="none" cap="none" strike="noStrike">
                <a:solidFill>
                  <a:schemeClr val="dk1"/>
                </a:solidFill>
              </a:rPr>
              <a:t>luminosity method</a:t>
            </a:r>
            <a:r>
              <a:rPr i="0" lang="en" sz="1200" u="none" cap="none" strike="noStrike">
                <a:solidFill>
                  <a:schemeClr val="dk1"/>
                </a:solidFill>
              </a:rPr>
              <a:t> is a technique used to convert a color image (RGB) into a grayscale image. Unlike simple averaging, this method takes into account the human eye's sensitivity to different colors, ensuring that the grayscale image accurately reflects the perceived brightness of the original color image.</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The luminosity method calculates the grayscale value of a pixel by taking a </a:t>
            </a:r>
            <a:r>
              <a:rPr b="1" i="0" lang="en" sz="1200" u="none" cap="none" strike="noStrike">
                <a:solidFill>
                  <a:schemeClr val="dk1"/>
                </a:solidFill>
              </a:rPr>
              <a:t>weighted average</a:t>
            </a:r>
            <a:r>
              <a:rPr i="0" lang="en" sz="1200" u="none" cap="none" strike="noStrike">
                <a:solidFill>
                  <a:schemeClr val="dk1"/>
                </a:solidFill>
              </a:rPr>
              <a:t> of its red (R), green (G), and blue (B) components.</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weights are based on how sensitive the human eye is to each color:</a:t>
            </a:r>
            <a:endParaRPr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The eye is most sensitive to </a:t>
            </a:r>
            <a:r>
              <a:rPr b="1" i="0" lang="en" sz="1200" u="none" cap="none" strike="noStrike">
                <a:solidFill>
                  <a:schemeClr val="dk1"/>
                </a:solidFill>
              </a:rPr>
              <a:t>green</a:t>
            </a:r>
            <a:r>
              <a:rPr i="0" lang="en" sz="1200" u="none" cap="none" strike="noStrike">
                <a:solidFill>
                  <a:schemeClr val="dk1"/>
                </a:solidFill>
              </a:rPr>
              <a:t>, followed by </a:t>
            </a:r>
            <a:r>
              <a:rPr b="1" i="0" lang="en" sz="1200" u="none" cap="none" strike="noStrike">
                <a:solidFill>
                  <a:schemeClr val="dk1"/>
                </a:solidFill>
              </a:rPr>
              <a:t>red</a:t>
            </a:r>
            <a:r>
              <a:rPr i="0" lang="en" sz="1200" u="none" cap="none" strike="noStrike">
                <a:solidFill>
                  <a:schemeClr val="dk1"/>
                </a:solidFill>
              </a:rPr>
              <a:t>, and least sensitive to </a:t>
            </a:r>
            <a:r>
              <a:rPr b="1" i="0" lang="en" sz="1200" u="none" cap="none" strike="noStrike">
                <a:solidFill>
                  <a:schemeClr val="dk1"/>
                </a:solidFill>
              </a:rPr>
              <a:t>blue</a:t>
            </a:r>
            <a:r>
              <a:rPr i="0" lang="en" sz="1200" u="none" cap="none" strike="noStrike">
                <a:solidFill>
                  <a:schemeClr val="dk1"/>
                </a:solidFill>
              </a:rPr>
              <a:t>.</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formula for the luminosity method is:</a:t>
            </a:r>
            <a:endParaRPr b="1" i="0" sz="1200" u="none" cap="none" strike="noStrike">
              <a:solidFill>
                <a:schemeClr val="dk1"/>
              </a:solidFill>
            </a:endParaRPr>
          </a:p>
        </p:txBody>
      </p:sp>
      <p:pic>
        <p:nvPicPr>
          <p:cNvPr id="146" name="Google Shape;146;g33fb3adfbd4_0_150"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33fb3adfbd4_0_15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2" name="Google Shape;152;g33fb3adfbd4_0_15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53" name="Google Shape;153;g33fb3adfbd4_0_156"/>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54" name="Google Shape;154;g33fb3adfbd4_0_156"/>
          <p:cNvSpPr txBox="1"/>
          <p:nvPr/>
        </p:nvSpPr>
        <p:spPr>
          <a:xfrm>
            <a:off x="126900" y="230325"/>
            <a:ext cx="8890200" cy="447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i="0" lang="en" sz="1200" u="none" cap="none" strike="noStrike">
                <a:solidFill>
                  <a:schemeClr val="dk1"/>
                </a:solidFill>
              </a:rPr>
              <a:t>The formula for the luminosity method is:</a:t>
            </a:r>
            <a:endParaRPr i="0" sz="1800" u="none" cap="none" strike="noStrike">
              <a:solidFill>
                <a:schemeClr val="dk1"/>
              </a:solidFill>
            </a:endParaRPr>
          </a:p>
          <a:p>
            <a:pPr indent="0" lvl="0" marL="0" marR="0" rtl="0" algn="l">
              <a:lnSpc>
                <a:spcPct val="100000"/>
              </a:lnSpc>
              <a:spcBef>
                <a:spcPts val="0"/>
              </a:spcBef>
              <a:spcAft>
                <a:spcPts val="0"/>
              </a:spcAft>
              <a:buClr>
                <a:srgbClr val="000000"/>
              </a:buClr>
              <a:buSzPts val="1800"/>
              <a:buFont typeface="Arial"/>
              <a:buNone/>
            </a:pPr>
            <a:r>
              <a:rPr i="0" lang="en" u="none" cap="none" strike="noStrike">
                <a:solidFill>
                  <a:schemeClr val="dk1"/>
                </a:solidFill>
              </a:rPr>
              <a:t>Grayscale = 0.299 * R + 0.587 * G + 0.114 * B</a:t>
            </a:r>
            <a:endParaRPr i="0" u="none" cap="none" strike="noStrike">
              <a:solidFill>
                <a:schemeClr val="dk1"/>
              </a:solidFill>
            </a:endParaRPr>
          </a:p>
          <a:p>
            <a:pPr indent="0" lvl="0" marL="0" marR="0" rtl="0" algn="l">
              <a:lnSpc>
                <a:spcPct val="100000"/>
              </a:lnSpc>
              <a:spcBef>
                <a:spcPts val="300"/>
              </a:spcBef>
              <a:spcAft>
                <a:spcPts val="0"/>
              </a:spcAft>
              <a:buClr>
                <a:srgbClr val="000000"/>
              </a:buClr>
              <a:buSzPts val="1200"/>
              <a:buFont typeface="Arial"/>
              <a:buNone/>
            </a:pPr>
            <a:r>
              <a:rPr i="0" lang="en" sz="1200" u="none" cap="none" strike="noStrike">
                <a:solidFill>
                  <a:schemeClr val="dk1"/>
                </a:solidFill>
              </a:rPr>
              <a:t>Here, </a:t>
            </a:r>
            <a:r>
              <a:rPr i="0" lang="en" sz="1050" u="none" cap="none" strike="noStrike">
                <a:solidFill>
                  <a:schemeClr val="dk1"/>
                </a:solidFill>
              </a:rPr>
              <a:t>R</a:t>
            </a:r>
            <a:r>
              <a:rPr i="0" lang="en" sz="1200" u="none" cap="none" strike="noStrike">
                <a:solidFill>
                  <a:schemeClr val="dk1"/>
                </a:solidFill>
              </a:rPr>
              <a:t>, </a:t>
            </a:r>
            <a:r>
              <a:rPr i="0" lang="en" sz="1050" u="none" cap="none" strike="noStrike">
                <a:solidFill>
                  <a:schemeClr val="dk1"/>
                </a:solidFill>
              </a:rPr>
              <a:t>G</a:t>
            </a:r>
            <a:r>
              <a:rPr i="0" lang="en" sz="1200" u="none" cap="none" strike="noStrike">
                <a:solidFill>
                  <a:schemeClr val="dk1"/>
                </a:solidFill>
              </a:rPr>
              <a:t>, and </a:t>
            </a:r>
            <a:r>
              <a:rPr i="0" lang="en" sz="1050" u="none" cap="none" strike="noStrike">
                <a:solidFill>
                  <a:schemeClr val="dk1"/>
                </a:solidFill>
              </a:rPr>
              <a:t>B</a:t>
            </a:r>
            <a:r>
              <a:rPr i="0" lang="en" sz="1200" u="none" cap="none" strike="noStrike">
                <a:solidFill>
                  <a:schemeClr val="dk1"/>
                </a:solidFill>
              </a:rPr>
              <a:t> are the red, green, and blue values of the pixel, respectively.</a:t>
            </a:r>
            <a:endParaRPr i="0" sz="1200" u="none" cap="none" strike="noStrike">
              <a:solidFill>
                <a:schemeClr val="dk1"/>
              </a:solidFill>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rPr>
              <a:t>Why Use the Luminosity Method?</a:t>
            </a:r>
            <a:endParaRPr b="1" i="0" sz="13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b="1" i="0" lang="en" sz="1200" u="none" cap="none" strike="noStrike">
                <a:solidFill>
                  <a:schemeClr val="dk1"/>
                </a:solidFill>
              </a:rPr>
              <a:t>Human Perception:</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human eye perceives green light as brighter than red or blue light. The luminosity method accounts for this by giving green the highest weight.</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b="1" i="0" lang="en" sz="1200" u="none" cap="none" strike="noStrike">
                <a:solidFill>
                  <a:schemeClr val="dk1"/>
                </a:solidFill>
              </a:rPr>
              <a:t>Accuracy:</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resulting grayscale image more accurately reflects the perceived brightness of the original color image compared to simple averaging.</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b="1" i="0" lang="en" sz="1200" u="none" cap="none" strike="noStrike">
                <a:solidFill>
                  <a:schemeClr val="dk1"/>
                </a:solidFill>
              </a:rPr>
              <a:t>Standard Practice:</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luminosity method is widely used in image processing and computer vision applications.</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400"/>
              <a:buFont typeface="Arial"/>
              <a:buNone/>
            </a:pPr>
            <a:r>
              <a:t/>
            </a:r>
            <a:endParaRPr b="1">
              <a:solidFill>
                <a:schemeClr val="dk1"/>
              </a:solidFill>
            </a:endParaRPr>
          </a:p>
          <a:p>
            <a:pPr indent="0" lvl="0" marL="0" marR="0" rtl="0" algn="l">
              <a:lnSpc>
                <a:spcPct val="115000"/>
              </a:lnSpc>
              <a:spcBef>
                <a:spcPts val="300"/>
              </a:spcBef>
              <a:spcAft>
                <a:spcPts val="0"/>
              </a:spcAft>
              <a:buClr>
                <a:srgbClr val="000000"/>
              </a:buClr>
              <a:buSzPts val="1400"/>
              <a:buFont typeface="Arial"/>
              <a:buNone/>
            </a:pPr>
            <a:r>
              <a:rPr b="1" i="0" lang="en" sz="1400" u="none" cap="none" strike="noStrike">
                <a:solidFill>
                  <a:schemeClr val="dk1"/>
                </a:solidFill>
              </a:rPr>
              <a:t>Average Method:</a:t>
            </a:r>
            <a:endParaRPr b="1" i="0" sz="14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The </a:t>
            </a:r>
            <a:r>
              <a:rPr b="1" i="0" lang="en" sz="1200" u="none" cap="none" strike="noStrike">
                <a:solidFill>
                  <a:schemeClr val="dk1"/>
                </a:solidFill>
              </a:rPr>
              <a:t>average method</a:t>
            </a:r>
            <a:r>
              <a:rPr i="0" lang="en" sz="1200" u="none" cap="none" strike="noStrike">
                <a:solidFill>
                  <a:schemeClr val="dk1"/>
                </a:solidFill>
              </a:rPr>
              <a:t> is one of the simplest techniques used to convert a color image (RGB) into a grayscale image. It calculates the grayscale value of a pixel by taking the </a:t>
            </a:r>
            <a:r>
              <a:rPr b="1" i="0" lang="en" sz="1200" u="none" cap="none" strike="noStrike">
                <a:solidFill>
                  <a:schemeClr val="dk1"/>
                </a:solidFill>
              </a:rPr>
              <a:t>average</a:t>
            </a:r>
            <a:r>
              <a:rPr i="0" lang="en" sz="1200" u="none" cap="none" strike="noStrike">
                <a:solidFill>
                  <a:schemeClr val="dk1"/>
                </a:solidFill>
              </a:rPr>
              <a:t> of its red (R), green (G), and blue (B) components. While straightforward, this method does not account for the human eye's sensitivity to different colors, which can result in grayscale images that appear less natural compared to those produced by the luminosity method.</a:t>
            </a:r>
            <a:endParaRPr i="0" sz="1800" u="none" cap="none" strike="noStrike">
              <a:solidFill>
                <a:schemeClr val="dk1"/>
              </a:solidFill>
            </a:endParaRPr>
          </a:p>
        </p:txBody>
      </p:sp>
      <p:pic>
        <p:nvPicPr>
          <p:cNvPr id="155" name="Google Shape;155;g33fb3adfbd4_0_156"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33fb3adfbd4_0_16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61" name="Google Shape;161;g33fb3adfbd4_0_16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62" name="Google Shape;162;g33fb3adfbd4_0_162"/>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63" name="Google Shape;163;g33fb3adfbd4_0_162"/>
          <p:cNvSpPr txBox="1"/>
          <p:nvPr/>
        </p:nvSpPr>
        <p:spPr>
          <a:xfrm>
            <a:off x="422400" y="255375"/>
            <a:ext cx="8493900" cy="4556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300"/>
              </a:spcBef>
              <a:spcAft>
                <a:spcPts val="0"/>
              </a:spcAft>
              <a:buClr>
                <a:schemeClr val="dk1"/>
              </a:buClr>
              <a:buSzPts val="1100"/>
              <a:buFont typeface="Arial"/>
              <a:buNone/>
            </a:pPr>
            <a:r>
              <a:rPr b="1" i="0" lang="en" sz="1400" u="none" cap="none" strike="noStrike">
                <a:solidFill>
                  <a:schemeClr val="dk1"/>
                </a:solidFill>
              </a:rPr>
              <a:t>Average Method:</a:t>
            </a:r>
            <a:endParaRPr b="1" i="0" sz="14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The </a:t>
            </a:r>
            <a:r>
              <a:rPr b="1" i="0" lang="en" sz="1200" u="none" cap="none" strike="noStrike">
                <a:solidFill>
                  <a:schemeClr val="dk1"/>
                </a:solidFill>
              </a:rPr>
              <a:t>average method</a:t>
            </a:r>
            <a:r>
              <a:rPr i="0" lang="en" sz="1200" u="none" cap="none" strike="noStrike">
                <a:solidFill>
                  <a:schemeClr val="dk1"/>
                </a:solidFill>
              </a:rPr>
              <a:t> is one of the simplest techniques used to convert a color image (RGB) into a grayscale image. It calculates the grayscale value of a pixel by taking the </a:t>
            </a:r>
            <a:r>
              <a:rPr b="1" i="0" lang="en" sz="1200" u="none" cap="none" strike="noStrike">
                <a:solidFill>
                  <a:schemeClr val="dk1"/>
                </a:solidFill>
              </a:rPr>
              <a:t>average</a:t>
            </a:r>
            <a:r>
              <a:rPr i="0" lang="en" sz="1200" u="none" cap="none" strike="noStrike">
                <a:solidFill>
                  <a:schemeClr val="dk1"/>
                </a:solidFill>
              </a:rPr>
              <a:t> of its red (R), green (G), and blue (B) components. While straightforward, this method does not account for the human eye's sensitivity to different colors, which can result in grayscale images that appear less natural compared to those produced by the luminosity method</a:t>
            </a:r>
            <a:endParaRPr i="0" sz="1200" u="none" cap="none" strike="noStrike">
              <a:solidFill>
                <a:schemeClr val="dk1"/>
              </a:solidFill>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rPr>
              <a:t>1. What is the Average Method?</a:t>
            </a:r>
            <a:endParaRPr i="0" sz="12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i="0" lang="en" sz="1200" u="none" cap="none" strike="noStrike">
                <a:solidFill>
                  <a:schemeClr val="dk1"/>
                </a:solidFill>
              </a:rPr>
              <a:t>The average method calculates the grayscale value of a pixel by averaging its red, green, and blue components.</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formula for the average method is:</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Grayscale = (R + G + B) / 3</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Here, </a:t>
            </a:r>
            <a:r>
              <a:rPr i="0" lang="en" sz="1050" u="none" cap="none" strike="noStrike">
                <a:solidFill>
                  <a:schemeClr val="dk1"/>
                </a:solidFill>
              </a:rPr>
              <a:t>R</a:t>
            </a:r>
            <a:r>
              <a:rPr i="0" lang="en" sz="1200" u="none" cap="none" strike="noStrike">
                <a:solidFill>
                  <a:schemeClr val="dk1"/>
                </a:solidFill>
              </a:rPr>
              <a:t>, </a:t>
            </a:r>
            <a:r>
              <a:rPr i="0" lang="en" sz="1050" u="none" cap="none" strike="noStrike">
                <a:solidFill>
                  <a:schemeClr val="dk1"/>
                </a:solidFill>
              </a:rPr>
              <a:t>G</a:t>
            </a:r>
            <a:r>
              <a:rPr i="0" lang="en" sz="1200" u="none" cap="none" strike="noStrike">
                <a:solidFill>
                  <a:schemeClr val="dk1"/>
                </a:solidFill>
              </a:rPr>
              <a:t>, and </a:t>
            </a:r>
            <a:r>
              <a:rPr i="0" lang="en" sz="1050" u="none" cap="none" strike="noStrike">
                <a:solidFill>
                  <a:schemeClr val="dk1"/>
                </a:solidFill>
              </a:rPr>
              <a:t>B</a:t>
            </a:r>
            <a:r>
              <a:rPr i="0" lang="en" sz="1200" u="none" cap="none" strike="noStrike">
                <a:solidFill>
                  <a:schemeClr val="dk1"/>
                </a:solidFill>
              </a:rPr>
              <a:t> are the red, green, and blue values of the pixel, respectively.</a:t>
            </a:r>
            <a:endParaRPr i="0" sz="1200" u="none" cap="none" strike="noStrike">
              <a:solidFill>
                <a:schemeClr val="dk1"/>
              </a:solidFill>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rPr>
              <a:t>2. Why Use the Average Method?</a:t>
            </a:r>
            <a:endParaRPr b="1" i="0" sz="13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b="1" i="0" lang="en" sz="1200" u="none" cap="none" strike="noStrike">
                <a:solidFill>
                  <a:schemeClr val="dk1"/>
                </a:solidFill>
              </a:rPr>
              <a:t>Simplicity:</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average method is easy to understand and implement, making it a good starting point for grayscale conversion.</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b="1" i="0" lang="en" sz="1200" u="none" cap="none" strike="noStrike">
                <a:solidFill>
                  <a:schemeClr val="dk1"/>
                </a:solidFill>
              </a:rPr>
              <a:t>Uniform Treatment of Colors:</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All color channels (R, G, B) are treated equally, which can be useful in certain applications where color balance is important.</a:t>
            </a:r>
            <a:endParaRPr i="0" sz="1800" u="none" cap="none" strike="noStrike">
              <a:solidFill>
                <a:schemeClr val="dk1"/>
              </a:solidFill>
            </a:endParaRPr>
          </a:p>
        </p:txBody>
      </p:sp>
      <p:pic>
        <p:nvPicPr>
          <p:cNvPr id="164" name="Google Shape;164;g33fb3adfbd4_0_162"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g351e3bf2e88_0_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0" name="Google Shape;170;g351e3bf2e88_0_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71" name="Google Shape;171;g351e3bf2e88_0_0"/>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72" name="Google Shape;172;g351e3bf2e88_0_0"/>
          <p:cNvSpPr txBox="1"/>
          <p:nvPr/>
        </p:nvSpPr>
        <p:spPr>
          <a:xfrm>
            <a:off x="422400" y="255375"/>
            <a:ext cx="8493900" cy="4556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300"/>
              </a:spcBef>
              <a:spcAft>
                <a:spcPts val="0"/>
              </a:spcAft>
              <a:buClr>
                <a:schemeClr val="dk1"/>
              </a:buClr>
              <a:buSzPts val="1100"/>
              <a:buFont typeface="Arial"/>
              <a:buNone/>
            </a:pPr>
            <a:r>
              <a:rPr b="1" i="0" lang="en" sz="1400" u="none" cap="none" strike="noStrike">
                <a:solidFill>
                  <a:schemeClr val="dk1"/>
                </a:solidFill>
              </a:rPr>
              <a:t>Average Method:</a:t>
            </a:r>
            <a:endParaRPr b="1" i="0" sz="14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The </a:t>
            </a:r>
            <a:r>
              <a:rPr b="1" i="0" lang="en" sz="1200" u="none" cap="none" strike="noStrike">
                <a:solidFill>
                  <a:schemeClr val="dk1"/>
                </a:solidFill>
              </a:rPr>
              <a:t>average method</a:t>
            </a:r>
            <a:r>
              <a:rPr i="0" lang="en" sz="1200" u="none" cap="none" strike="noStrike">
                <a:solidFill>
                  <a:schemeClr val="dk1"/>
                </a:solidFill>
              </a:rPr>
              <a:t> is one of the simplest techniques used to convert a color image (RGB) into a grayscale image. It calculates the grayscale value of a pixel by taking the </a:t>
            </a:r>
            <a:r>
              <a:rPr b="1" i="0" lang="en" sz="1200" u="none" cap="none" strike="noStrike">
                <a:solidFill>
                  <a:schemeClr val="dk1"/>
                </a:solidFill>
              </a:rPr>
              <a:t>average</a:t>
            </a:r>
            <a:r>
              <a:rPr i="0" lang="en" sz="1200" u="none" cap="none" strike="noStrike">
                <a:solidFill>
                  <a:schemeClr val="dk1"/>
                </a:solidFill>
              </a:rPr>
              <a:t> of its red (R), green (G), and blue (B) components. While straightforward, this method does not account for the human eye's sensitivity to different colors, which can result in grayscale images that appear less natural compared to those produced by the luminosity method</a:t>
            </a:r>
            <a:endParaRPr i="0" sz="1200" u="none" cap="none" strike="noStrike">
              <a:solidFill>
                <a:schemeClr val="dk1"/>
              </a:solidFill>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rPr>
              <a:t>1. What is the Average Method?</a:t>
            </a:r>
            <a:endParaRPr i="0" sz="12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i="0" lang="en" sz="1200" u="none" cap="none" strike="noStrike">
                <a:solidFill>
                  <a:schemeClr val="dk1"/>
                </a:solidFill>
              </a:rPr>
              <a:t>The average method calculates the grayscale value of a pixel by averaging its red, green, and blue components.</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formula for the average method is:</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Grayscale = (R + G + B) / 3</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200"/>
              <a:buFont typeface="Arial"/>
              <a:buNone/>
            </a:pPr>
            <a:r>
              <a:rPr i="0" lang="en" sz="1200" u="none" cap="none" strike="noStrike">
                <a:solidFill>
                  <a:schemeClr val="dk1"/>
                </a:solidFill>
              </a:rPr>
              <a:t>Here, </a:t>
            </a:r>
            <a:r>
              <a:rPr i="0" lang="en" sz="1050" u="none" cap="none" strike="noStrike">
                <a:solidFill>
                  <a:schemeClr val="dk1"/>
                </a:solidFill>
              </a:rPr>
              <a:t>R</a:t>
            </a:r>
            <a:r>
              <a:rPr i="0" lang="en" sz="1200" u="none" cap="none" strike="noStrike">
                <a:solidFill>
                  <a:schemeClr val="dk1"/>
                </a:solidFill>
              </a:rPr>
              <a:t>, </a:t>
            </a:r>
            <a:r>
              <a:rPr i="0" lang="en" sz="1050" u="none" cap="none" strike="noStrike">
                <a:solidFill>
                  <a:schemeClr val="dk1"/>
                </a:solidFill>
              </a:rPr>
              <a:t>G</a:t>
            </a:r>
            <a:r>
              <a:rPr i="0" lang="en" sz="1200" u="none" cap="none" strike="noStrike">
                <a:solidFill>
                  <a:schemeClr val="dk1"/>
                </a:solidFill>
              </a:rPr>
              <a:t>, and </a:t>
            </a:r>
            <a:r>
              <a:rPr i="0" lang="en" sz="1050" u="none" cap="none" strike="noStrike">
                <a:solidFill>
                  <a:schemeClr val="dk1"/>
                </a:solidFill>
              </a:rPr>
              <a:t>B</a:t>
            </a:r>
            <a:r>
              <a:rPr i="0" lang="en" sz="1200" u="none" cap="none" strike="noStrike">
                <a:solidFill>
                  <a:schemeClr val="dk1"/>
                </a:solidFill>
              </a:rPr>
              <a:t> are the red, green, and blue values of the pixel, respectively.</a:t>
            </a:r>
            <a:endParaRPr i="0" sz="1200" u="none" cap="none" strike="noStrike">
              <a:solidFill>
                <a:schemeClr val="dk1"/>
              </a:solidFill>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rPr>
              <a:t>2. Why Use the Average Method?</a:t>
            </a:r>
            <a:endParaRPr b="1" i="0" sz="13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Char char="●"/>
            </a:pPr>
            <a:r>
              <a:rPr b="1" i="0" lang="en" sz="1200" u="none" cap="none" strike="noStrike">
                <a:solidFill>
                  <a:schemeClr val="dk1"/>
                </a:solidFill>
              </a:rPr>
              <a:t>Simplicity:</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average method is easy to understand and implement, making it a good starting point for grayscale conversion.</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b="1" i="0" lang="en" sz="1200" u="none" cap="none" strike="noStrike">
                <a:solidFill>
                  <a:schemeClr val="dk1"/>
                </a:solidFill>
              </a:rPr>
              <a:t>Uniform Treatment of Colors:</a:t>
            </a:r>
            <a:endParaRPr b="1"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All color channels (R, G, B) are treated equally, which can be useful in certain applications where color balance is important.</a:t>
            </a:r>
            <a:endParaRPr i="0" sz="1800" u="none" cap="none" strike="noStrike">
              <a:solidFill>
                <a:schemeClr val="dk1"/>
              </a:solidFill>
            </a:endParaRPr>
          </a:p>
        </p:txBody>
      </p:sp>
      <p:pic>
        <p:nvPicPr>
          <p:cNvPr id="173" name="Google Shape;173;g351e3bf2e88_0_0"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33fb3adfbd4_0_16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9" name="Google Shape;179;g33fb3adfbd4_0_16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80" name="Google Shape;180;g33fb3adfbd4_0_168"/>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81" name="Google Shape;181;g33fb3adfbd4_0_168"/>
          <p:cNvSpPr txBox="1"/>
          <p:nvPr/>
        </p:nvSpPr>
        <p:spPr>
          <a:xfrm>
            <a:off x="139275" y="264800"/>
            <a:ext cx="5436000" cy="928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400"/>
              </a:spcBef>
              <a:spcAft>
                <a:spcPts val="0"/>
              </a:spcAft>
              <a:buClr>
                <a:schemeClr val="dk1"/>
              </a:buClr>
              <a:buSzPts val="1100"/>
              <a:buFont typeface="Arial"/>
              <a:buNone/>
            </a:pPr>
            <a:r>
              <a:rPr b="1" i="0" lang="en" sz="1800" u="none" cap="none" strike="noStrike">
                <a:solidFill>
                  <a:schemeClr val="dk1"/>
                </a:solidFill>
              </a:rPr>
              <a:t> Common Image Formats:</a:t>
            </a:r>
            <a:endParaRPr b="1" i="0" sz="1800" u="none" cap="none" strike="noStrike">
              <a:solidFill>
                <a:schemeClr val="dk1"/>
              </a:solidFill>
            </a:endParaRPr>
          </a:p>
          <a:p>
            <a:pPr indent="0" lvl="0" marL="0" marR="0" rtl="0" algn="l">
              <a:lnSpc>
                <a:spcPct val="100000"/>
              </a:lnSpc>
              <a:spcBef>
                <a:spcPts val="400"/>
              </a:spcBef>
              <a:spcAft>
                <a:spcPts val="0"/>
              </a:spcAft>
              <a:buClr>
                <a:srgbClr val="000000"/>
              </a:buClr>
              <a:buSzPts val="1800"/>
              <a:buFont typeface="Arial"/>
              <a:buNone/>
            </a:pPr>
            <a:r>
              <a:t/>
            </a:r>
            <a:endParaRPr b="1" i="0" sz="1800" u="none" cap="none" strike="noStrike">
              <a:solidFill>
                <a:schemeClr val="dk2"/>
              </a:solidFill>
              <a:latin typeface="Arial"/>
              <a:ea typeface="Arial"/>
              <a:cs typeface="Arial"/>
              <a:sym typeface="Arial"/>
            </a:endParaRPr>
          </a:p>
        </p:txBody>
      </p:sp>
      <p:sp>
        <p:nvSpPr>
          <p:cNvPr id="182" name="Google Shape;182;g33fb3adfbd4_0_168"/>
          <p:cNvSpPr txBox="1"/>
          <p:nvPr/>
        </p:nvSpPr>
        <p:spPr>
          <a:xfrm>
            <a:off x="346900" y="774450"/>
            <a:ext cx="7361400" cy="452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Roboto"/>
                <a:ea typeface="Roboto"/>
                <a:cs typeface="Roboto"/>
                <a:sym typeface="Roboto"/>
              </a:rPr>
              <a:t>Image formats are standardized means of organizing and storing digital images. Different formats are optimized for various purposes, such as compression, quality, transparency, and compatibility. Here's an overview of some common image formats:</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latin typeface="Roboto"/>
                <a:ea typeface="Roboto"/>
                <a:cs typeface="Roboto"/>
                <a:sym typeface="Roboto"/>
              </a:rPr>
              <a:t>1. Raster Image Formats</a:t>
            </a:r>
            <a:endParaRPr b="1" i="0" sz="1300" u="none" cap="none" strike="noStrike">
              <a:solidFill>
                <a:schemeClr val="dk1"/>
              </a:solidFill>
              <a:latin typeface="Roboto"/>
              <a:ea typeface="Roboto"/>
              <a:cs typeface="Roboto"/>
              <a:sym typeface="Roboto"/>
            </a:endParaRPr>
          </a:p>
          <a:p>
            <a:pPr indent="0" lvl="0" marL="0" marR="0" rtl="0" algn="l">
              <a:lnSpc>
                <a:spcPct val="115000"/>
              </a:lnSpc>
              <a:spcBef>
                <a:spcPts val="400"/>
              </a:spcBef>
              <a:spcAft>
                <a:spcPts val="0"/>
              </a:spcAft>
              <a:buClr>
                <a:schemeClr val="dk1"/>
              </a:buClr>
              <a:buSzPts val="1100"/>
              <a:buFont typeface="Arial"/>
              <a:buNone/>
            </a:pPr>
            <a:r>
              <a:rPr b="0" i="0" lang="en" sz="1100" u="none" cap="none" strike="noStrike">
                <a:solidFill>
                  <a:schemeClr val="dk1"/>
                </a:solidFill>
                <a:latin typeface="Arial"/>
                <a:ea typeface="Arial"/>
                <a:cs typeface="Arial"/>
                <a:sym typeface="Arial"/>
              </a:rPr>
              <a:t>Raster images are made up of </a:t>
            </a:r>
            <a:r>
              <a:rPr b="1" i="0" lang="en" sz="1100" u="none" cap="none" strike="noStrike">
                <a:solidFill>
                  <a:schemeClr val="dk1"/>
                </a:solidFill>
                <a:latin typeface="Arial"/>
                <a:ea typeface="Arial"/>
                <a:cs typeface="Arial"/>
                <a:sym typeface="Arial"/>
              </a:rPr>
              <a:t>pixels</a:t>
            </a:r>
            <a:r>
              <a:rPr b="0" i="0" lang="en" sz="1100" u="none" cap="none" strike="noStrike">
                <a:solidFill>
                  <a:schemeClr val="dk1"/>
                </a:solidFill>
                <a:latin typeface="Arial"/>
                <a:ea typeface="Arial"/>
                <a:cs typeface="Arial"/>
                <a:sym typeface="Arial"/>
              </a:rPr>
              <a:t>, where each pixel has a specific color and position. These images are </a:t>
            </a:r>
            <a:r>
              <a:rPr b="1" i="0" lang="en" sz="1100" u="none" cap="none" strike="noStrike">
                <a:solidFill>
                  <a:schemeClr val="dk1"/>
                </a:solidFill>
                <a:latin typeface="Arial"/>
                <a:ea typeface="Arial"/>
                <a:cs typeface="Arial"/>
                <a:sym typeface="Arial"/>
              </a:rPr>
              <a:t>resolution-dependent</a:t>
            </a:r>
            <a:r>
              <a:rPr b="0" i="0" lang="en" sz="1100" u="none" cap="none" strike="noStrike">
                <a:solidFill>
                  <a:schemeClr val="dk1"/>
                </a:solidFill>
                <a:latin typeface="Arial"/>
                <a:ea typeface="Arial"/>
                <a:cs typeface="Arial"/>
                <a:sym typeface="Arial"/>
              </a:rPr>
              <a:t>, meaning they lose quality when scaled up. Below are some common </a:t>
            </a:r>
            <a:r>
              <a:rPr b="1" i="0" lang="en" sz="1100" u="none" cap="none" strike="noStrike">
                <a:solidFill>
                  <a:schemeClr val="dk1"/>
                </a:solidFill>
                <a:latin typeface="Arial"/>
                <a:ea typeface="Arial"/>
                <a:cs typeface="Arial"/>
                <a:sym typeface="Arial"/>
              </a:rPr>
              <a:t>raster image formats</a:t>
            </a:r>
            <a:r>
              <a:rPr b="0" i="0" lang="en" sz="1100" u="none" cap="none" strike="noStrike">
                <a:solidFill>
                  <a:schemeClr val="dk1"/>
                </a:solidFill>
                <a:latin typeface="Arial"/>
                <a:ea typeface="Arial"/>
                <a:cs typeface="Arial"/>
                <a:sym typeface="Arial"/>
              </a:rPr>
              <a:t> used in image processing:</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GIF (Graphics Interchange Format)</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Simple animations, low-color images.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Supports animation, small file size for simple images.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Limited to 256 colors, not suitable for high-quality images.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BMP (Bitmap)</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Windows applications, simple graphics.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Uncompressed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no compression artifacts.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Large file size, not web-friendly.</a:t>
            </a:r>
            <a:endParaRPr b="0" i="0" sz="12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p:txBody>
      </p:sp>
      <p:pic>
        <p:nvPicPr>
          <p:cNvPr id="183" name="Google Shape;183;g33fb3adfbd4_0_168"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33fb3adfbd4_0_17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9" name="Google Shape;189;g33fb3adfbd4_0_17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90" name="Google Shape;190;g33fb3adfbd4_0_174"/>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91" name="Google Shape;191;g33fb3adfbd4_0_174"/>
          <p:cNvSpPr txBox="1"/>
          <p:nvPr/>
        </p:nvSpPr>
        <p:spPr>
          <a:xfrm>
            <a:off x="299725" y="302550"/>
            <a:ext cx="8597700" cy="3728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TIFF (Tagged Image File Format)</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High-quality printing, professional photography.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 or lossy.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supports layers and transparency.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Large file size, not web-friendly.</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WebP</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Web images, modern applications.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Lossy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Smaller file size than JPEG and PNG, supports transparency and animation.</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Not universally supported by older browsers.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HEIC/HEIF (High Efficiency Image Format)</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Apple devices, modern photography.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Lossy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with small file size, supports transparency.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Limited compatibility outside Apple ecosystem.</a:t>
            </a:r>
            <a:endParaRPr b="0" i="0" sz="1800" u="none" cap="none" strike="noStrike">
              <a:solidFill>
                <a:schemeClr val="dk1"/>
              </a:solidFill>
              <a:latin typeface="Arial"/>
              <a:ea typeface="Arial"/>
              <a:cs typeface="Arial"/>
              <a:sym typeface="Arial"/>
            </a:endParaRPr>
          </a:p>
        </p:txBody>
      </p:sp>
      <p:pic>
        <p:nvPicPr>
          <p:cNvPr id="192" name="Google Shape;192;g33fb3adfbd4_0_174"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335d5f3a1de_1_6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98" name="Google Shape;198;g335d5f3a1de_1_6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99" name="Google Shape;199;g335d5f3a1de_1_63"/>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00" name="Google Shape;200;g335d5f3a1de_1_63"/>
          <p:cNvSpPr txBox="1"/>
          <p:nvPr/>
        </p:nvSpPr>
        <p:spPr>
          <a:xfrm>
            <a:off x="54325" y="243425"/>
            <a:ext cx="8720400" cy="4123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chemeClr val="dk1"/>
                </a:solidFill>
                <a:latin typeface="Roboto"/>
                <a:ea typeface="Roboto"/>
                <a:cs typeface="Roboto"/>
                <a:sym typeface="Roboto"/>
              </a:rPr>
              <a:t>GIF (Graphics Interchange Format)</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Simple animations, low-color images.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Supports animation, small file size for simple images.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Limited to 256 colors, not suitable for high-quality images.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chemeClr val="dk1"/>
                </a:solidFill>
                <a:latin typeface="Roboto"/>
                <a:ea typeface="Roboto"/>
                <a:cs typeface="Roboto"/>
                <a:sym typeface="Roboto"/>
              </a:rPr>
              <a:t>BMP (Bitmap)</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Windows applications, simple graphics.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Uncompressed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no compression artifacts.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Large file size, not web-friendly.</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Arial"/>
                <a:ea typeface="Arial"/>
                <a:cs typeface="Arial"/>
                <a:sym typeface="Arial"/>
              </a:rPr>
              <a:t>Example: Loading and Displaying a Raster Image in OpenCV:</a:t>
            </a:r>
            <a:endParaRPr b="1"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Arial"/>
              <a:ea typeface="Arial"/>
              <a:cs typeface="Arial"/>
              <a:sym typeface="Arial"/>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40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p:txBody>
      </p:sp>
      <p:pic>
        <p:nvPicPr>
          <p:cNvPr id="201" name="Google Shape;201;g335d5f3a1de_1_63"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335d5f3a1de_1_17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7" name="Google Shape;207;g335d5f3a1de_1_17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08" name="Google Shape;208;g335d5f3a1de_1_177"/>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09" name="Google Shape;209;g335d5f3a1de_1_177"/>
          <p:cNvSpPr txBox="1"/>
          <p:nvPr/>
        </p:nvSpPr>
        <p:spPr>
          <a:xfrm>
            <a:off x="153900" y="910025"/>
            <a:ext cx="8426400" cy="4617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i="0" lang="en" sz="1800" u="none" cap="none" strike="noStrike">
                <a:solidFill>
                  <a:schemeClr val="dk1"/>
                </a:solidFill>
                <a:latin typeface="Roboto"/>
                <a:ea typeface="Roboto"/>
                <a:cs typeface="Roboto"/>
                <a:sym typeface="Roboto"/>
              </a:rPr>
              <a:t>Code</a:t>
            </a:r>
            <a:endParaRPr b="1" i="0" sz="18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1" i="0" sz="15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274E13"/>
                </a:solidFill>
                <a:latin typeface="Calibri"/>
                <a:ea typeface="Calibri"/>
                <a:cs typeface="Calibri"/>
                <a:sym typeface="Calibri"/>
              </a:rPr>
              <a:t>import cv2  # Import OpenCV</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0B5394"/>
                </a:solidFill>
                <a:latin typeface="Calibri"/>
                <a:ea typeface="Calibri"/>
                <a:cs typeface="Calibri"/>
                <a:sym typeface="Calibri"/>
              </a:rPr>
              <a:t># Load the image</a:t>
            </a:r>
            <a:endParaRPr i="0" sz="1500" u="none" cap="none" strike="noStrike">
              <a:solidFill>
                <a:srgbClr val="0B539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274E13"/>
                </a:solidFill>
                <a:latin typeface="Calibri"/>
                <a:ea typeface="Calibri"/>
                <a:cs typeface="Calibri"/>
                <a:sym typeface="Calibri"/>
              </a:rPr>
              <a:t>image = cv2.imread(r"C:\Users\OMOLP047\Downloads\photo.png")  </a:t>
            </a:r>
            <a:r>
              <a:rPr i="0" lang="en" sz="1500" u="none" cap="none" strike="noStrike">
                <a:solidFill>
                  <a:srgbClr val="0B5394"/>
                </a:solidFill>
                <a:latin typeface="Calibri"/>
                <a:ea typeface="Calibri"/>
                <a:cs typeface="Calibri"/>
                <a:sym typeface="Calibri"/>
              </a:rPr>
              <a:t># Ensure the image file is in the same directory</a:t>
            </a:r>
            <a:endParaRPr i="0" sz="1500" u="none" cap="none" strike="noStrike">
              <a:solidFill>
                <a:srgbClr val="0B539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0B5394"/>
                </a:solidFill>
                <a:latin typeface="Calibri"/>
                <a:ea typeface="Calibri"/>
                <a:cs typeface="Calibri"/>
                <a:sym typeface="Calibri"/>
              </a:rPr>
              <a:t># Display the image</a:t>
            </a:r>
            <a:endParaRPr i="0" sz="1500" u="none" cap="none" strike="noStrike">
              <a:solidFill>
                <a:srgbClr val="0B539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274E13"/>
                </a:solidFill>
                <a:latin typeface="Calibri"/>
                <a:ea typeface="Calibri"/>
                <a:cs typeface="Calibri"/>
                <a:sym typeface="Calibri"/>
              </a:rPr>
              <a:t>cv2.imshow("Raster image", image)</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0B5394"/>
                </a:solidFill>
                <a:latin typeface="Calibri"/>
                <a:ea typeface="Calibri"/>
                <a:cs typeface="Calibri"/>
                <a:sym typeface="Calibri"/>
              </a:rPr>
              <a:t># Wait until a key is pressed</a:t>
            </a:r>
            <a:endParaRPr i="0" sz="1500" u="none" cap="none" strike="noStrike">
              <a:solidFill>
                <a:srgbClr val="0B539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274E13"/>
                </a:solidFill>
                <a:latin typeface="Calibri"/>
                <a:ea typeface="Calibri"/>
                <a:cs typeface="Calibri"/>
                <a:sym typeface="Calibri"/>
              </a:rPr>
              <a:t>cv2.waitKey()</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0B5394"/>
                </a:solidFill>
                <a:latin typeface="Calibri"/>
                <a:ea typeface="Calibri"/>
                <a:cs typeface="Calibri"/>
                <a:sym typeface="Calibri"/>
              </a:rPr>
              <a:t># Close all OpenCV windows</a:t>
            </a:r>
            <a:endParaRPr i="0" sz="1500" u="none" cap="none" strike="noStrike">
              <a:solidFill>
                <a:srgbClr val="0B5394"/>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rPr i="0" lang="en" sz="1500" u="none" cap="none" strike="noStrike">
                <a:solidFill>
                  <a:srgbClr val="274E13"/>
                </a:solidFill>
                <a:latin typeface="Calibri"/>
                <a:ea typeface="Calibri"/>
                <a:cs typeface="Calibri"/>
                <a:sym typeface="Calibri"/>
              </a:rPr>
              <a:t>cv2.destroyAllWindows()</a:t>
            </a:r>
            <a:endParaRPr i="0" sz="1500" u="none" cap="none" strike="noStrike">
              <a:solidFill>
                <a:srgbClr val="274E13"/>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1100"/>
              <a:buFont typeface="Arial"/>
              <a:buNone/>
            </a:pPr>
            <a:r>
              <a:t/>
            </a:r>
            <a:endParaRPr b="0" i="0" sz="15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5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404040"/>
              </a:solidFill>
              <a:latin typeface="Roboto"/>
              <a:ea typeface="Roboto"/>
              <a:cs typeface="Roboto"/>
              <a:sym typeface="Roboto"/>
            </a:endParaRPr>
          </a:p>
        </p:txBody>
      </p:sp>
      <p:pic>
        <p:nvPicPr>
          <p:cNvPr id="210" name="Google Shape;210;g335d5f3a1de_1_177"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211" name="Google Shape;211;g335d5f3a1de_1_177"/>
          <p:cNvSpPr txBox="1"/>
          <p:nvPr/>
        </p:nvSpPr>
        <p:spPr>
          <a:xfrm>
            <a:off x="153900" y="263525"/>
            <a:ext cx="8034300" cy="6465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1"/>
                </a:solidFill>
                <a:latin typeface="Roboto"/>
                <a:ea typeface="Roboto"/>
                <a:cs typeface="Roboto"/>
                <a:sym typeface="Roboto"/>
              </a:rPr>
              <a:t>Here, we are going to load an image in one of the raster formats, such as JPEG, PNG, GIF, BMP, TIFF, or WebP. Below is the code for this.</a:t>
            </a:r>
            <a:endParaRPr sz="1200">
              <a:solidFill>
                <a:schemeClr val="dk1"/>
              </a:solidFill>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335d5f3a1de_1_18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7" name="Google Shape;217;g335d5f3a1de_1_18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18" name="Google Shape;218;g335d5f3a1de_1_183"/>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pic>
        <p:nvPicPr>
          <p:cNvPr id="219" name="Google Shape;219;g335d5f3a1de_1_183"/>
          <p:cNvPicPr preferRelativeResize="0"/>
          <p:nvPr/>
        </p:nvPicPr>
        <p:blipFill rotWithShape="1">
          <a:blip r:embed="rId5">
            <a:alphaModFix/>
          </a:blip>
          <a:srcRect b="0" l="0" r="0" t="0"/>
          <a:stretch/>
        </p:blipFill>
        <p:spPr>
          <a:xfrm>
            <a:off x="76125" y="343575"/>
            <a:ext cx="8660347" cy="3201225"/>
          </a:xfrm>
          <a:prstGeom prst="rect">
            <a:avLst/>
          </a:prstGeom>
          <a:noFill/>
          <a:ln>
            <a:noFill/>
          </a:ln>
        </p:spPr>
      </p:pic>
      <p:sp>
        <p:nvSpPr>
          <p:cNvPr id="220" name="Google Shape;220;g335d5f3a1de_1_183"/>
          <p:cNvSpPr txBox="1"/>
          <p:nvPr/>
        </p:nvSpPr>
        <p:spPr>
          <a:xfrm>
            <a:off x="195900" y="3785025"/>
            <a:ext cx="85407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lang="en" sz="1600">
                <a:solidFill>
                  <a:schemeClr val="dk1"/>
                </a:solidFill>
              </a:rPr>
              <a:t>NOTE:</a:t>
            </a:r>
            <a:r>
              <a:rPr lang="en" sz="1600">
                <a:solidFill>
                  <a:schemeClr val="dk1"/>
                </a:solidFill>
              </a:rPr>
              <a:t>  Ensure o</a:t>
            </a:r>
            <a:r>
              <a:rPr b="0" i="0" lang="en" sz="1600" u="none" cap="none" strike="noStrike">
                <a:solidFill>
                  <a:schemeClr val="dk1"/>
                </a:solidFill>
                <a:latin typeface="Arial"/>
                <a:ea typeface="Arial"/>
                <a:cs typeface="Arial"/>
                <a:sym typeface="Arial"/>
              </a:rPr>
              <a:t>n line number 4, ensure that you provide the correct file path along with the appropriate image extension.</a:t>
            </a:r>
            <a:endParaRPr b="0" i="0" sz="1600" u="none" cap="none" strike="noStrike">
              <a:solidFill>
                <a:schemeClr val="dk1"/>
              </a:solidFill>
              <a:latin typeface="Arial"/>
              <a:ea typeface="Arial"/>
              <a:cs typeface="Arial"/>
              <a:sym typeface="Arial"/>
            </a:endParaRPr>
          </a:p>
        </p:txBody>
      </p:sp>
      <p:pic>
        <p:nvPicPr>
          <p:cNvPr id="221" name="Google Shape;221;g335d5f3a1de_1_183" title="New Omo LOGO.png"/>
          <p:cNvPicPr preferRelativeResize="0"/>
          <p:nvPr/>
        </p:nvPicPr>
        <p:blipFill rotWithShape="1">
          <a:blip r:embed="rId6">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g335d5f3a1de_1_20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27" name="Google Shape;227;g335d5f3a1de_1_20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28" name="Google Shape;228;g335d5f3a1de_1_204"/>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29" name="Google Shape;229;g335d5f3a1de_1_204"/>
          <p:cNvSpPr txBox="1"/>
          <p:nvPr/>
        </p:nvSpPr>
        <p:spPr>
          <a:xfrm>
            <a:off x="0" y="177375"/>
            <a:ext cx="5436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Output:</a:t>
            </a:r>
            <a:endParaRPr b="1" i="0" sz="1800" u="none" cap="none" strike="noStrike">
              <a:solidFill>
                <a:schemeClr val="dk1"/>
              </a:solidFill>
              <a:latin typeface="Arial"/>
              <a:ea typeface="Arial"/>
              <a:cs typeface="Arial"/>
              <a:sym typeface="Arial"/>
            </a:endParaRPr>
          </a:p>
        </p:txBody>
      </p:sp>
      <p:pic>
        <p:nvPicPr>
          <p:cNvPr id="230" name="Google Shape;230;g335d5f3a1de_1_204"/>
          <p:cNvPicPr preferRelativeResize="0"/>
          <p:nvPr/>
        </p:nvPicPr>
        <p:blipFill rotWithShape="1">
          <a:blip r:embed="rId5">
            <a:alphaModFix/>
          </a:blip>
          <a:srcRect b="0" l="0" r="0" t="0"/>
          <a:stretch/>
        </p:blipFill>
        <p:spPr>
          <a:xfrm>
            <a:off x="1407600" y="1198250"/>
            <a:ext cx="6111898" cy="3263600"/>
          </a:xfrm>
          <a:prstGeom prst="rect">
            <a:avLst/>
          </a:prstGeom>
          <a:noFill/>
          <a:ln>
            <a:noFill/>
          </a:ln>
        </p:spPr>
      </p:pic>
      <p:pic>
        <p:nvPicPr>
          <p:cNvPr id="231" name="Google Shape;231;g335d5f3a1de_1_204" title="New Omo LOGO.png"/>
          <p:cNvPicPr preferRelativeResize="0"/>
          <p:nvPr/>
        </p:nvPicPr>
        <p:blipFill rotWithShape="1">
          <a:blip r:embed="rId6">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4" name="Google Shape;64;p1"/>
          <p:cNvPicPr preferRelativeResize="0"/>
          <p:nvPr/>
        </p:nvPicPr>
        <p:blipFill rotWithShape="1">
          <a:blip r:embed="rId3">
            <a:alphaModFix/>
          </a:blip>
          <a:srcRect b="0" l="0" r="0" t="0"/>
          <a:stretch/>
        </p:blipFill>
        <p:spPr>
          <a:xfrm>
            <a:off x="64375" y="0"/>
            <a:ext cx="9144000" cy="5143500"/>
          </a:xfrm>
          <a:prstGeom prst="rect">
            <a:avLst/>
          </a:prstGeom>
          <a:noFill/>
          <a:ln>
            <a:noFill/>
          </a:ln>
        </p:spPr>
      </p:pic>
      <p:sp>
        <p:nvSpPr>
          <p:cNvPr id="65" name="Google Shape;65;p1"/>
          <p:cNvSpPr txBox="1"/>
          <p:nvPr/>
        </p:nvSpPr>
        <p:spPr>
          <a:xfrm>
            <a:off x="1347325" y="447575"/>
            <a:ext cx="6578100" cy="69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300"/>
              <a:buFont typeface="Arial"/>
              <a:buNone/>
            </a:pPr>
            <a:r>
              <a:rPr b="1" i="0" lang="en" sz="3300" u="none" cap="none" strike="noStrike">
                <a:solidFill>
                  <a:schemeClr val="dk1"/>
                </a:solidFill>
                <a:latin typeface="Arial"/>
                <a:ea typeface="Arial"/>
                <a:cs typeface="Arial"/>
                <a:sym typeface="Arial"/>
              </a:rPr>
              <a:t>Understanding </a:t>
            </a:r>
            <a:r>
              <a:rPr b="1" lang="en" sz="3300">
                <a:solidFill>
                  <a:schemeClr val="dk1"/>
                </a:solidFill>
              </a:rPr>
              <a:t>D</a:t>
            </a:r>
            <a:r>
              <a:rPr b="1" i="0" lang="en" sz="3300" u="none" cap="none" strike="noStrike">
                <a:solidFill>
                  <a:schemeClr val="dk1"/>
                </a:solidFill>
                <a:latin typeface="Arial"/>
                <a:ea typeface="Arial"/>
                <a:cs typeface="Arial"/>
                <a:sym typeface="Arial"/>
              </a:rPr>
              <a:t>igital </a:t>
            </a:r>
            <a:r>
              <a:rPr b="1" lang="en" sz="3300">
                <a:solidFill>
                  <a:schemeClr val="dk1"/>
                </a:solidFill>
              </a:rPr>
              <a:t>I</a:t>
            </a:r>
            <a:r>
              <a:rPr b="1" i="0" lang="en" sz="3300" u="none" cap="none" strike="noStrike">
                <a:solidFill>
                  <a:schemeClr val="dk1"/>
                </a:solidFill>
                <a:latin typeface="Arial"/>
                <a:ea typeface="Arial"/>
                <a:cs typeface="Arial"/>
                <a:sym typeface="Arial"/>
              </a:rPr>
              <a:t>mages</a:t>
            </a:r>
            <a:endParaRPr b="1" i="0" sz="3300" u="none" cap="none" strike="noStrike">
              <a:solidFill>
                <a:schemeClr val="dk1"/>
              </a:solidFill>
              <a:latin typeface="Arial"/>
              <a:ea typeface="Arial"/>
              <a:cs typeface="Arial"/>
              <a:sym typeface="Arial"/>
            </a:endParaRPr>
          </a:p>
        </p:txBody>
      </p:sp>
      <p:pic>
        <p:nvPicPr>
          <p:cNvPr id="66" name="Google Shape;66;p1" title="DALLE2025-03-1314.09.01-Ahigh-techdigitalimageprocessingsetupwithOpenCVonacomputerscreen.Thescreendisplaysanimagebeingprocessedwithfilterslikeedgedetec-ezgif.com-webp-to-png-converter.png"/>
          <p:cNvPicPr preferRelativeResize="0"/>
          <p:nvPr/>
        </p:nvPicPr>
        <p:blipFill rotWithShape="1">
          <a:blip r:embed="rId4">
            <a:alphaModFix/>
          </a:blip>
          <a:srcRect b="0" l="0" r="0" t="0"/>
          <a:stretch/>
        </p:blipFill>
        <p:spPr>
          <a:xfrm>
            <a:off x="1103925" y="1771750"/>
            <a:ext cx="3481349" cy="2957376"/>
          </a:xfrm>
          <a:prstGeom prst="rect">
            <a:avLst/>
          </a:prstGeom>
          <a:noFill/>
          <a:ln>
            <a:noFill/>
          </a:ln>
        </p:spPr>
      </p:pic>
      <p:pic>
        <p:nvPicPr>
          <p:cNvPr id="67" name="Google Shape;67;p1" title="New Omo LOGO.png"/>
          <p:cNvPicPr preferRelativeResize="0"/>
          <p:nvPr/>
        </p:nvPicPr>
        <p:blipFill rotWithShape="1">
          <a:blip r:embed="rId5">
            <a:alphaModFix/>
          </a:blip>
          <a:srcRect b="0" l="0" r="0" t="0"/>
          <a:stretch/>
        </p:blipFill>
        <p:spPr>
          <a:xfrm>
            <a:off x="8193689" y="180300"/>
            <a:ext cx="1020449" cy="355726"/>
          </a:xfrm>
          <a:prstGeom prst="rect">
            <a:avLst/>
          </a:prstGeom>
          <a:noFill/>
          <a:ln>
            <a:noFill/>
          </a:ln>
        </p:spPr>
      </p:pic>
      <p:pic>
        <p:nvPicPr>
          <p:cNvPr id="68" name="Google Shape;68;p1"/>
          <p:cNvPicPr preferRelativeResize="0"/>
          <p:nvPr/>
        </p:nvPicPr>
        <p:blipFill>
          <a:blip r:embed="rId6">
            <a:alphaModFix/>
          </a:blip>
          <a:stretch>
            <a:fillRect/>
          </a:stretch>
        </p:blipFill>
        <p:spPr>
          <a:xfrm>
            <a:off x="4901525" y="1771750"/>
            <a:ext cx="2957376" cy="29573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g335d5f3a1de_1_6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7" name="Google Shape;237;g335d5f3a1de_1_6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38" name="Google Shape;238;g335d5f3a1de_1_69"/>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39" name="Google Shape;239;g335d5f3a1de_1_69"/>
          <p:cNvSpPr txBox="1"/>
          <p:nvPr/>
        </p:nvSpPr>
        <p:spPr>
          <a:xfrm>
            <a:off x="235350" y="217625"/>
            <a:ext cx="8673300" cy="5024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400"/>
              </a:spcBef>
              <a:spcAft>
                <a:spcPts val="0"/>
              </a:spcAft>
              <a:buClr>
                <a:schemeClr val="dk1"/>
              </a:buClr>
              <a:buSzPts val="1100"/>
              <a:buFont typeface="Arial"/>
              <a:buNone/>
            </a:pPr>
            <a:r>
              <a:rPr b="1" i="0" lang="en" sz="1800" u="none" cap="none" strike="noStrike">
                <a:solidFill>
                  <a:schemeClr val="dk1"/>
                </a:solidFill>
              </a:rPr>
              <a:t>2. Vector Image Formats</a:t>
            </a:r>
            <a:endParaRPr b="1" i="0" sz="1800" u="none" cap="none" strike="noStrike">
              <a:solidFill>
                <a:schemeClr val="dk1"/>
              </a:solidFill>
            </a:endParaRPr>
          </a:p>
          <a:p>
            <a:pPr indent="0" lvl="0" marL="0" marR="0" rtl="0" algn="l">
              <a:lnSpc>
                <a:spcPct val="115000"/>
              </a:lnSpc>
              <a:spcBef>
                <a:spcPts val="400"/>
              </a:spcBef>
              <a:spcAft>
                <a:spcPts val="0"/>
              </a:spcAft>
              <a:buClr>
                <a:schemeClr val="dk1"/>
              </a:buClr>
              <a:buSzPts val="1100"/>
              <a:buFont typeface="Arial"/>
              <a:buNone/>
            </a:pPr>
            <a:r>
              <a:rPr b="0" i="0" lang="en" sz="1200" u="none" cap="none" strike="noStrike">
                <a:solidFill>
                  <a:schemeClr val="dk1"/>
                </a:solidFill>
                <a:latin typeface="Roboto"/>
                <a:ea typeface="Roboto"/>
                <a:cs typeface="Roboto"/>
                <a:sym typeface="Roboto"/>
              </a:rPr>
              <a:t>Vector images are made up of paths and shapes, making them resolution-independent. They are ideal for logos, icons, and illustrations.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SVG (Scalable Vector Graphics)</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Web graphics, logos, icons.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Scalable without quality loss, small file size, editable with code.</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Not suitable for complex images like photographs.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chemeClr val="dk1"/>
                </a:solidFill>
                <a:latin typeface="Roboto"/>
                <a:ea typeface="Roboto"/>
                <a:cs typeface="Roboto"/>
                <a:sym typeface="Roboto"/>
              </a:rPr>
              <a:t>AI (Adobe Illustrator)</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Professional graphic design.</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supports layers and complex designs.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Requires specialized software to edit.</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chemeClr val="dk1"/>
                </a:solidFill>
                <a:latin typeface="Roboto"/>
                <a:ea typeface="Roboto"/>
                <a:cs typeface="Roboto"/>
                <a:sym typeface="Roboto"/>
              </a:rPr>
              <a:t>EPS (Encapsulated PostScript)</a:t>
            </a:r>
            <a:endParaRPr b="1"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Print design, vector graphics.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Compatible with many design tools, scalable.</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Larger file size, not ideal for web use.</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p:txBody>
      </p:sp>
      <p:pic>
        <p:nvPicPr>
          <p:cNvPr id="240" name="Google Shape;240;g335d5f3a1de_1_69"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g335d5f3a1de_1_21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6" name="Google Shape;246;g335d5f3a1de_1_21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47" name="Google Shape;247;g335d5f3a1de_1_215"/>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48" name="Google Shape;248;g335d5f3a1de_1_215"/>
          <p:cNvSpPr txBox="1"/>
          <p:nvPr/>
        </p:nvSpPr>
        <p:spPr>
          <a:xfrm>
            <a:off x="159850" y="400200"/>
            <a:ext cx="8673300" cy="4468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200"/>
              <a:buFont typeface="Arial"/>
              <a:buNone/>
            </a:pPr>
            <a:r>
              <a:rPr b="1" i="0" lang="en" sz="1600" u="none" cap="none" strike="noStrike">
                <a:solidFill>
                  <a:schemeClr val="dk1"/>
                </a:solidFill>
              </a:rPr>
              <a:t>PDF (Portable Document Format)</a:t>
            </a:r>
            <a:endParaRPr b="1" i="0" sz="1600" u="none" cap="none" strike="noStrike">
              <a:solidFill>
                <a:schemeClr val="dk1"/>
              </a:solidFill>
            </a:endParaRPr>
          </a:p>
          <a:p>
            <a:pPr indent="-304800" lvl="0" marL="457200" marR="0" rtl="0" algn="l">
              <a:lnSpc>
                <a:spcPct val="115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Documents, vector graphics.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Preserves layout and quality, widely supported.</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Not optimized for web graphics.</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1"/>
                </a:solidFill>
                <a:latin typeface="Arial"/>
                <a:ea typeface="Arial"/>
                <a:cs typeface="Arial"/>
                <a:sym typeface="Arial"/>
              </a:rPr>
              <a:t>Example: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457200" marR="0" rtl="0" algn="l">
              <a:lnSpc>
                <a:spcPct val="100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600"/>
              <a:buFont typeface="Arial"/>
              <a:buNone/>
            </a:pPr>
            <a:r>
              <a:t/>
            </a:r>
            <a:endParaRPr b="1"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1" i="0" sz="1600" u="none" cap="none" strike="noStrike">
              <a:solidFill>
                <a:schemeClr val="dk1"/>
              </a:solidFill>
              <a:latin typeface="Arial"/>
              <a:ea typeface="Arial"/>
              <a:cs typeface="Arial"/>
              <a:sym typeface="Arial"/>
            </a:endParaRPr>
          </a:p>
          <a:p>
            <a:pPr indent="0" lvl="0" marL="0" marR="0" rtl="0" algn="l">
              <a:lnSpc>
                <a:spcPct val="115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249" name="Google Shape;249;g335d5f3a1de_1_215"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pic>
        <p:nvPicPr>
          <p:cNvPr id="250" name="Google Shape;250;g335d5f3a1de_1_215"/>
          <p:cNvPicPr preferRelativeResize="0"/>
          <p:nvPr/>
        </p:nvPicPr>
        <p:blipFill>
          <a:blip r:embed="rId6">
            <a:alphaModFix/>
          </a:blip>
          <a:stretch>
            <a:fillRect/>
          </a:stretch>
        </p:blipFill>
        <p:spPr>
          <a:xfrm>
            <a:off x="1324100" y="1886425"/>
            <a:ext cx="2154175" cy="29762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335d5f3a1de_1_8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6" name="Google Shape;256;g335d5f3a1de_1_8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57" name="Google Shape;257;g335d5f3a1de_1_87"/>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pic>
        <p:nvPicPr>
          <p:cNvPr id="258" name="Google Shape;258;g335d5f3a1de_1_87"/>
          <p:cNvPicPr preferRelativeResize="0"/>
          <p:nvPr/>
        </p:nvPicPr>
        <p:blipFill rotWithShape="1">
          <a:blip r:embed="rId5">
            <a:alphaModFix/>
          </a:blip>
          <a:srcRect b="0" l="0" r="0" t="10450"/>
          <a:stretch/>
        </p:blipFill>
        <p:spPr>
          <a:xfrm>
            <a:off x="531700" y="978975"/>
            <a:ext cx="7659250" cy="3624150"/>
          </a:xfrm>
          <a:prstGeom prst="rect">
            <a:avLst/>
          </a:prstGeom>
          <a:noFill/>
          <a:ln cap="flat" cmpd="sng" w="9525">
            <a:solidFill>
              <a:srgbClr val="000000"/>
            </a:solidFill>
            <a:prstDash val="solid"/>
            <a:round/>
            <a:headEnd len="sm" w="sm" type="none"/>
            <a:tailEnd len="sm" w="sm" type="none"/>
          </a:ln>
        </p:spPr>
      </p:pic>
      <p:sp>
        <p:nvSpPr>
          <p:cNvPr id="259" name="Google Shape;259;g335d5f3a1de_1_87"/>
          <p:cNvSpPr txBox="1"/>
          <p:nvPr/>
        </p:nvSpPr>
        <p:spPr>
          <a:xfrm>
            <a:off x="1643325" y="3170625"/>
            <a:ext cx="5436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260" name="Google Shape;260;g335d5f3a1de_1_87" title="New Omo LOGO.png"/>
          <p:cNvPicPr preferRelativeResize="0"/>
          <p:nvPr/>
        </p:nvPicPr>
        <p:blipFill rotWithShape="1">
          <a:blip r:embed="rId6">
            <a:alphaModFix/>
          </a:blip>
          <a:srcRect b="0" l="0" r="0" t="0"/>
          <a:stretch/>
        </p:blipFill>
        <p:spPr>
          <a:xfrm>
            <a:off x="8123550" y="180300"/>
            <a:ext cx="1020449" cy="355726"/>
          </a:xfrm>
          <a:prstGeom prst="rect">
            <a:avLst/>
          </a:prstGeom>
          <a:noFill/>
          <a:ln>
            <a:noFill/>
          </a:ln>
        </p:spPr>
      </p:pic>
      <p:sp>
        <p:nvSpPr>
          <p:cNvPr id="261" name="Google Shape;261;g335d5f3a1de_1_87"/>
          <p:cNvSpPr txBox="1"/>
          <p:nvPr/>
        </p:nvSpPr>
        <p:spPr>
          <a:xfrm>
            <a:off x="531700" y="400200"/>
            <a:ext cx="6956400" cy="4311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200"/>
              <a:buFont typeface="Arial"/>
              <a:buNone/>
            </a:pPr>
            <a:r>
              <a:rPr b="1" lang="en" sz="1600">
                <a:solidFill>
                  <a:schemeClr val="dk1"/>
                </a:solidFill>
              </a:rPr>
              <a:t>Comparison of Raster and Vector Storage</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g335d5f3a1de_1_9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7" name="Google Shape;267;g335d5f3a1de_1_9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68" name="Google Shape;268;g335d5f3a1de_1_93"/>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69" name="Google Shape;269;g335d5f3a1de_1_93"/>
          <p:cNvSpPr txBox="1"/>
          <p:nvPr/>
        </p:nvSpPr>
        <p:spPr>
          <a:xfrm>
            <a:off x="302000" y="239775"/>
            <a:ext cx="8302800" cy="4826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400"/>
              </a:spcBef>
              <a:spcAft>
                <a:spcPts val="0"/>
              </a:spcAft>
              <a:buClr>
                <a:srgbClr val="000000"/>
              </a:buClr>
              <a:buSzPts val="1300"/>
              <a:buFont typeface="Arial"/>
              <a:buNone/>
            </a:pPr>
            <a:r>
              <a:rPr b="1" i="0" lang="en" sz="1600" u="none" cap="none" strike="noStrike">
                <a:solidFill>
                  <a:schemeClr val="dk1"/>
                </a:solidFill>
              </a:rPr>
              <a:t>How Compression Affects Storage</a:t>
            </a:r>
            <a:endParaRPr b="1" i="0" sz="16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Raster Images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Lossless compression (e.g., PNG): Preserves all pixel data.</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Lossy compression (e.g., JPEG): Discards some data to reduce file size.</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Vector Images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No compression needed for scalability, but files can be compressed (e.g., SVGZ is a compressed SVG format).</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latin typeface="Roboto"/>
                <a:ea typeface="Roboto"/>
                <a:cs typeface="Roboto"/>
                <a:sym typeface="Roboto"/>
              </a:rPr>
              <a:t>What is Metadata in Images?</a:t>
            </a:r>
            <a:endParaRPr b="1" i="0" sz="1300" u="none" cap="none" strike="noStrike">
              <a:solidFill>
                <a:schemeClr val="dk1"/>
              </a:solidFill>
              <a:latin typeface="Roboto"/>
              <a:ea typeface="Roboto"/>
              <a:cs typeface="Roboto"/>
              <a:sym typeface="Roboto"/>
            </a:endParaRPr>
          </a:p>
          <a:p>
            <a:pPr indent="0" lvl="0" marL="0" marR="0" rtl="0" algn="l">
              <a:lnSpc>
                <a:spcPct val="115000"/>
              </a:lnSpc>
              <a:spcBef>
                <a:spcPts val="400"/>
              </a:spcBef>
              <a:spcAft>
                <a:spcPts val="0"/>
              </a:spcAft>
              <a:buClr>
                <a:schemeClr val="dk1"/>
              </a:buClr>
              <a:buSzPts val="1100"/>
              <a:buFont typeface="Arial"/>
              <a:buNone/>
            </a:pPr>
            <a:r>
              <a:rPr b="0" i="0" lang="en" sz="1200" u="none" cap="none" strike="noStrike">
                <a:solidFill>
                  <a:schemeClr val="dk1"/>
                </a:solidFill>
                <a:latin typeface="Roboto"/>
                <a:ea typeface="Roboto"/>
                <a:cs typeface="Roboto"/>
                <a:sym typeface="Roboto"/>
              </a:rPr>
              <a:t>Metadata is like a </a:t>
            </a:r>
            <a:r>
              <a:rPr b="1" i="0" lang="en" sz="1200" u="none" cap="none" strike="noStrike">
                <a:solidFill>
                  <a:schemeClr val="dk1"/>
                </a:solidFill>
                <a:latin typeface="Roboto"/>
                <a:ea typeface="Roboto"/>
                <a:cs typeface="Roboto"/>
                <a:sym typeface="Roboto"/>
              </a:rPr>
              <a:t>hidden note</a:t>
            </a:r>
            <a:r>
              <a:rPr b="0" i="0" lang="en" sz="1200" u="none" cap="none" strike="noStrike">
                <a:solidFill>
                  <a:schemeClr val="dk1"/>
                </a:solidFill>
                <a:latin typeface="Roboto"/>
                <a:ea typeface="Roboto"/>
                <a:cs typeface="Roboto"/>
                <a:sym typeface="Roboto"/>
              </a:rPr>
              <a:t> inside an image file. It’s not part of the actual picture (the pixels or shapes you see), but it gives you extra information about the image. Think of it as a </a:t>
            </a:r>
            <a:r>
              <a:rPr b="1" i="0" lang="en" sz="1200" u="none" cap="none" strike="noStrike">
                <a:solidFill>
                  <a:schemeClr val="dk1"/>
                </a:solidFill>
                <a:latin typeface="Roboto"/>
                <a:ea typeface="Roboto"/>
                <a:cs typeface="Roboto"/>
                <a:sym typeface="Roboto"/>
              </a:rPr>
              <a:t>label</a:t>
            </a:r>
            <a:r>
              <a:rPr b="0" i="0" lang="en" sz="1200" u="none" cap="none" strike="noStrike">
                <a:solidFill>
                  <a:schemeClr val="dk1"/>
                </a:solidFill>
                <a:latin typeface="Roboto"/>
                <a:ea typeface="Roboto"/>
                <a:cs typeface="Roboto"/>
                <a:sym typeface="Roboto"/>
              </a:rPr>
              <a:t> on a photo that tells you more about it.</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latin typeface="Roboto"/>
                <a:ea typeface="Roboto"/>
                <a:cs typeface="Roboto"/>
                <a:sym typeface="Roboto"/>
              </a:rPr>
              <a:t>What Kind of Information is in Metadata?</a:t>
            </a:r>
            <a:endParaRPr b="1" i="0" sz="1300" u="none" cap="none" strike="noStrike">
              <a:solidFill>
                <a:schemeClr val="dk1"/>
              </a:solidFill>
              <a:latin typeface="Roboto"/>
              <a:ea typeface="Roboto"/>
              <a:cs typeface="Roboto"/>
              <a:sym typeface="Roboto"/>
            </a:endParaRPr>
          </a:p>
          <a:p>
            <a:pPr indent="0" lvl="0" marL="0" marR="0" rtl="0" algn="l">
              <a:lnSpc>
                <a:spcPct val="115000"/>
              </a:lnSpc>
              <a:spcBef>
                <a:spcPts val="400"/>
              </a:spcBef>
              <a:spcAft>
                <a:spcPts val="0"/>
              </a:spcAft>
              <a:buClr>
                <a:schemeClr val="dk1"/>
              </a:buClr>
              <a:buSzPts val="1100"/>
              <a:buFont typeface="Arial"/>
              <a:buNone/>
            </a:pPr>
            <a:r>
              <a:rPr b="0" i="0" lang="en" sz="1200" u="none" cap="none" strike="noStrike">
                <a:solidFill>
                  <a:schemeClr val="dk1"/>
                </a:solidFill>
                <a:latin typeface="Roboto"/>
                <a:ea typeface="Roboto"/>
                <a:cs typeface="Roboto"/>
                <a:sym typeface="Roboto"/>
              </a:rPr>
              <a:t>Here are some examples of what metadata can tell you:</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When and Where</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When the photo was taken.</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Where it was taken (if the camera or phone has GPS).</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How It Was Taken</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Camera settings like shutter speed, aperture, and ISO.</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What type of camera or phone was used.</a:t>
            </a:r>
            <a:endParaRPr b="0" i="0" sz="1200" u="none" cap="none" strike="noStrike">
              <a:solidFill>
                <a:schemeClr val="dk1"/>
              </a:solidFill>
              <a:latin typeface="Roboto"/>
              <a:ea typeface="Roboto"/>
              <a:cs typeface="Roboto"/>
              <a:sym typeface="Roboto"/>
            </a:endParaRPr>
          </a:p>
        </p:txBody>
      </p:sp>
      <p:pic>
        <p:nvPicPr>
          <p:cNvPr id="270" name="Google Shape;270;g335d5f3a1de_1_93"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335d5f3a1de_1_9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6" name="Google Shape;276;g335d5f3a1de_1_99"/>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77" name="Google Shape;277;g335d5f3a1de_1_99"/>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78" name="Google Shape;278;g335d5f3a1de_1_99"/>
          <p:cNvSpPr txBox="1"/>
          <p:nvPr/>
        </p:nvSpPr>
        <p:spPr>
          <a:xfrm>
            <a:off x="214775" y="321425"/>
            <a:ext cx="8454300" cy="46176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15000"/>
              </a:lnSpc>
              <a:spcBef>
                <a:spcPts val="30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Who Made It</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 name of the photographer or artist.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Copyright information (who owns the image).</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What’s in the Image</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A title or description of the image.</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Keywords or tags (e.g., “beach,” “sunset,” “family”).</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Editing Details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If the image was edited in software like Photoshop.</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What changes were made (e.g., brightness, contrast)</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latin typeface="Roboto"/>
                <a:ea typeface="Roboto"/>
                <a:cs typeface="Roboto"/>
                <a:sym typeface="Roboto"/>
              </a:rPr>
              <a:t>Where is Metadata Stored?</a:t>
            </a:r>
            <a:endParaRPr b="1" i="0" sz="1300" u="none" cap="none" strike="noStrike">
              <a:solidFill>
                <a:schemeClr val="dk1"/>
              </a:solidFill>
              <a:latin typeface="Roboto"/>
              <a:ea typeface="Roboto"/>
              <a:cs typeface="Roboto"/>
              <a:sym typeface="Roboto"/>
            </a:endParaRPr>
          </a:p>
          <a:p>
            <a:pPr indent="0" lvl="0" marL="0" marR="0" rtl="0" algn="l">
              <a:lnSpc>
                <a:spcPct val="115000"/>
              </a:lnSpc>
              <a:spcBef>
                <a:spcPts val="400"/>
              </a:spcBef>
              <a:spcAft>
                <a:spcPts val="0"/>
              </a:spcAft>
              <a:buClr>
                <a:srgbClr val="000000"/>
              </a:buClr>
              <a:buSzPts val="1200"/>
              <a:buFont typeface="Arial"/>
              <a:buNone/>
            </a:pPr>
            <a:r>
              <a:rPr b="0" i="0" lang="en" sz="1200" u="none" cap="none" strike="noStrike">
                <a:solidFill>
                  <a:schemeClr val="dk1"/>
                </a:solidFill>
                <a:latin typeface="Roboto"/>
                <a:ea typeface="Roboto"/>
                <a:cs typeface="Roboto"/>
                <a:sym typeface="Roboto"/>
              </a:rPr>
              <a:t>Metadata is stored </a:t>
            </a:r>
            <a:r>
              <a:rPr b="1" i="0" lang="en" sz="1200" u="none" cap="none" strike="noStrike">
                <a:solidFill>
                  <a:schemeClr val="dk1"/>
                </a:solidFill>
                <a:latin typeface="Roboto"/>
                <a:ea typeface="Roboto"/>
                <a:cs typeface="Roboto"/>
                <a:sym typeface="Roboto"/>
              </a:rPr>
              <a:t>inside the image file</a:t>
            </a:r>
            <a:r>
              <a:rPr b="0" i="0" lang="en" sz="1200" u="none" cap="none" strike="noStrike">
                <a:solidFill>
                  <a:schemeClr val="dk1"/>
                </a:solidFill>
                <a:latin typeface="Roboto"/>
                <a:ea typeface="Roboto"/>
                <a:cs typeface="Roboto"/>
                <a:sym typeface="Roboto"/>
              </a:rPr>
              <a:t>, but you can’t see it when you look at the picture. It’s like a secret part of the file that only certain tools or software can read.</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latin typeface="Roboto"/>
                <a:ea typeface="Roboto"/>
                <a:cs typeface="Roboto"/>
                <a:sym typeface="Roboto"/>
              </a:rPr>
              <a:t>Examples of Metadata in Real Life</a:t>
            </a:r>
            <a:endParaRPr b="1" i="0" sz="1300" u="none" cap="none" strike="noStrike">
              <a:solidFill>
                <a:schemeClr val="dk1"/>
              </a:solidFill>
              <a:latin typeface="Roboto"/>
              <a:ea typeface="Roboto"/>
              <a:cs typeface="Roboto"/>
              <a:sym typeface="Roboto"/>
            </a:endParaRPr>
          </a:p>
          <a:p>
            <a:pPr indent="-304800" lvl="0" marL="457200" marR="0" rtl="0" algn="l">
              <a:lnSpc>
                <a:spcPct val="115000"/>
              </a:lnSpc>
              <a:spcBef>
                <a:spcPts val="40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Smartphone Photos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If you take a photo with your phone, it might save: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 date and time.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 location (if GPS is on).</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 phone model (e.g., iPhone 15).</a:t>
            </a:r>
            <a:endParaRPr b="0" i="0" sz="1800" u="none" cap="none" strike="noStrike">
              <a:solidFill>
                <a:schemeClr val="dk1"/>
              </a:solidFill>
              <a:latin typeface="Arial"/>
              <a:ea typeface="Arial"/>
              <a:cs typeface="Arial"/>
              <a:sym typeface="Arial"/>
            </a:endParaRPr>
          </a:p>
        </p:txBody>
      </p:sp>
      <p:pic>
        <p:nvPicPr>
          <p:cNvPr id="279" name="Google Shape;279;g335d5f3a1de_1_99"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335d5f3a1de_1_10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5" name="Google Shape;285;g335d5f3a1de_1_10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86" name="Google Shape;286;g335d5f3a1de_1_105"/>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87" name="Google Shape;287;g335d5f3a1de_1_105"/>
          <p:cNvSpPr txBox="1"/>
          <p:nvPr/>
        </p:nvSpPr>
        <p:spPr>
          <a:xfrm>
            <a:off x="283150" y="330325"/>
            <a:ext cx="7953600" cy="4452900"/>
          </a:xfrm>
          <a:prstGeom prst="rect">
            <a:avLst/>
          </a:prstGeom>
          <a:noFill/>
          <a:ln>
            <a:noFill/>
          </a:ln>
        </p:spPr>
        <p:txBody>
          <a:bodyPr anchorCtr="0" anchor="t" bIns="91425" lIns="91425" spcFirstLastPara="1" rIns="91425" wrap="square" tIns="91425">
            <a:spAutoFit/>
          </a:bodyPr>
          <a:lstStyle/>
          <a:p>
            <a:pPr indent="-304800" lvl="0" marL="457200" marR="0" rtl="0" algn="l">
              <a:lnSpc>
                <a:spcPct val="115000"/>
              </a:lnSpc>
              <a:spcBef>
                <a:spcPts val="30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Professional Photos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A photographer’s camera might save: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Camera settings (e.g., shutter speed, aperture).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Their name and copyright info.</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Edited Images</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If you edit a photo in Photoshop, it might save: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A history of the changes you made.</a:t>
            </a:r>
            <a:endParaRPr b="0" i="0" sz="1200" u="none" cap="none" strike="noStrike">
              <a:solidFill>
                <a:schemeClr val="dk1"/>
              </a:solidFill>
              <a:latin typeface="Roboto"/>
              <a:ea typeface="Roboto"/>
              <a:cs typeface="Roboto"/>
              <a:sym typeface="Roboto"/>
            </a:endParaRPr>
          </a:p>
          <a:p>
            <a:pPr indent="-304800" lvl="2" marL="13716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The software version used.</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latin typeface="Roboto"/>
                <a:ea typeface="Roboto"/>
                <a:cs typeface="Roboto"/>
                <a:sym typeface="Roboto"/>
              </a:rPr>
              <a:t>Why is Metadata Useful?</a:t>
            </a:r>
            <a:endParaRPr b="1" i="0" sz="1300" u="none" cap="none" strike="noStrike">
              <a:solidFill>
                <a:schemeClr val="dk1"/>
              </a:solidFill>
              <a:latin typeface="Roboto"/>
              <a:ea typeface="Roboto"/>
              <a:cs typeface="Roboto"/>
              <a:sym typeface="Roboto"/>
            </a:endParaRPr>
          </a:p>
          <a:p>
            <a:pPr indent="-304800" lvl="0" marL="457200" marR="0" rtl="0" algn="l">
              <a:lnSpc>
                <a:spcPct val="115000"/>
              </a:lnSpc>
              <a:spcBef>
                <a:spcPts val="40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Organization</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Helps you find images quickly (e.g., search for “beach photos from 2023”).</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Protection</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Adds copyright info to protect your work.</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Editing</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Keeps track of changes so you can edit the image later.</a:t>
            </a:r>
            <a:endParaRPr b="0" i="0" sz="1200" u="none" cap="none" strike="noStrike">
              <a:solidFill>
                <a:schemeClr val="dk1"/>
              </a:solidFill>
              <a:latin typeface="Roboto"/>
              <a:ea typeface="Roboto"/>
              <a:cs typeface="Roboto"/>
              <a:sym typeface="Roboto"/>
            </a:endParaRPr>
          </a:p>
          <a:p>
            <a:pPr indent="-304800" lvl="0" marL="457200" marR="0" rtl="0" algn="l">
              <a:lnSpc>
                <a:spcPct val="115000"/>
              </a:lnSpc>
              <a:spcBef>
                <a:spcPts val="0"/>
              </a:spcBef>
              <a:spcAft>
                <a:spcPts val="0"/>
              </a:spcAft>
              <a:buClr>
                <a:schemeClr val="dk1"/>
              </a:buClr>
              <a:buSzPts val="1200"/>
              <a:buFont typeface="Roboto"/>
              <a:buAutoNum type="arabicPeriod"/>
            </a:pPr>
            <a:r>
              <a:rPr b="1" i="0" lang="en" sz="1200" u="none" cap="none" strike="noStrike">
                <a:solidFill>
                  <a:schemeClr val="dk1"/>
                </a:solidFill>
                <a:latin typeface="Roboto"/>
                <a:ea typeface="Roboto"/>
                <a:cs typeface="Roboto"/>
                <a:sym typeface="Roboto"/>
              </a:rPr>
              <a:t>Sharing</a:t>
            </a:r>
            <a:r>
              <a:rPr b="0" i="0" lang="en" sz="1200" u="none" cap="none" strike="noStrike">
                <a:solidFill>
                  <a:schemeClr val="dk1"/>
                </a:solidFill>
                <a:latin typeface="Roboto"/>
                <a:ea typeface="Roboto"/>
                <a:cs typeface="Roboto"/>
                <a:sym typeface="Roboto"/>
              </a:rPr>
              <a:t>:</a:t>
            </a:r>
            <a:endParaRPr b="0" i="0" sz="1200" u="none" cap="none" strike="noStrike">
              <a:solidFill>
                <a:schemeClr val="dk1"/>
              </a:solidFill>
              <a:latin typeface="Roboto"/>
              <a:ea typeface="Roboto"/>
              <a:cs typeface="Roboto"/>
              <a:sym typeface="Roboto"/>
            </a:endParaRPr>
          </a:p>
          <a:p>
            <a:pPr indent="-304800" lvl="1" marL="914400" marR="0" rtl="0" algn="l">
              <a:lnSpc>
                <a:spcPct val="115000"/>
              </a:lnSpc>
              <a:spcBef>
                <a:spcPts val="0"/>
              </a:spcBef>
              <a:spcAft>
                <a:spcPts val="0"/>
              </a:spcAft>
              <a:buClr>
                <a:schemeClr val="dk1"/>
              </a:buClr>
              <a:buSzPts val="1200"/>
              <a:buFont typeface="Roboto"/>
              <a:buChar char="○"/>
            </a:pPr>
            <a:r>
              <a:rPr b="0" i="0" lang="en" sz="1200" u="none" cap="none" strike="noStrike">
                <a:solidFill>
                  <a:schemeClr val="dk1"/>
                </a:solidFill>
                <a:latin typeface="Roboto"/>
                <a:ea typeface="Roboto"/>
                <a:cs typeface="Roboto"/>
                <a:sym typeface="Roboto"/>
              </a:rPr>
              <a:t>Gives context to others (e.g., where and when the photo was taken).</a:t>
            </a:r>
            <a:endParaRPr b="0" i="0" sz="1200" u="none" cap="none" strike="noStrike">
              <a:solidFill>
                <a:schemeClr val="dk1"/>
              </a:solidFill>
              <a:latin typeface="Roboto"/>
              <a:ea typeface="Roboto"/>
              <a:cs typeface="Roboto"/>
              <a:sym typeface="Roboto"/>
            </a:endParaRPr>
          </a:p>
          <a:p>
            <a:pPr indent="0" lvl="0" marL="0" marR="0" rtl="0" algn="l">
              <a:lnSpc>
                <a:spcPct val="115000"/>
              </a:lnSpc>
              <a:spcBef>
                <a:spcPts val="12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p:txBody>
      </p:sp>
      <p:pic>
        <p:nvPicPr>
          <p:cNvPr id="288" name="Google Shape;288;g335d5f3a1de_1_105"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335d5f3a1de_1_11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4" name="Google Shape;294;g335d5f3a1de_1_111"/>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95" name="Google Shape;295;g335d5f3a1de_1_111"/>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296" name="Google Shape;296;g335d5f3a1de_1_111"/>
          <p:cNvSpPr txBox="1"/>
          <p:nvPr/>
        </p:nvSpPr>
        <p:spPr>
          <a:xfrm>
            <a:off x="92075" y="245925"/>
            <a:ext cx="8380500" cy="4982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lang="en" sz="1200">
                <a:solidFill>
                  <a:srgbClr val="404040"/>
                </a:solidFill>
                <a:latin typeface="Roboto"/>
                <a:ea typeface="Roboto"/>
                <a:cs typeface="Roboto"/>
                <a:sym typeface="Roboto"/>
              </a:rPr>
              <a:t>C</a:t>
            </a:r>
            <a:r>
              <a:rPr b="1" i="0" lang="en" sz="1200" u="none" cap="none" strike="noStrike">
                <a:solidFill>
                  <a:srgbClr val="404040"/>
                </a:solidFill>
                <a:latin typeface="Roboto"/>
                <a:ea typeface="Roboto"/>
                <a:cs typeface="Roboto"/>
                <a:sym typeface="Roboto"/>
              </a:rPr>
              <a:t>ode </a:t>
            </a:r>
            <a:r>
              <a:rPr b="0" i="0" lang="en" sz="1200" u="none" cap="none" strike="noStrike">
                <a:solidFill>
                  <a:srgbClr val="404040"/>
                </a:solidFill>
                <a:latin typeface="Roboto"/>
                <a:ea typeface="Roboto"/>
                <a:cs typeface="Roboto"/>
                <a:sym typeface="Roboto"/>
              </a:rPr>
              <a:t>to show how you can </a:t>
            </a:r>
            <a:r>
              <a:rPr b="1" i="0" lang="en" sz="1200" u="none" cap="none" strike="noStrike">
                <a:solidFill>
                  <a:srgbClr val="404040"/>
                </a:solidFill>
                <a:latin typeface="Roboto"/>
                <a:ea typeface="Roboto"/>
                <a:cs typeface="Roboto"/>
                <a:sym typeface="Roboto"/>
              </a:rPr>
              <a:t>read</a:t>
            </a:r>
            <a:r>
              <a:rPr b="0" i="0" lang="en" sz="1200" u="none" cap="none" strike="noStrike">
                <a:solidFill>
                  <a:srgbClr val="404040"/>
                </a:solidFill>
                <a:latin typeface="Roboto"/>
                <a:ea typeface="Roboto"/>
                <a:cs typeface="Roboto"/>
                <a:sym typeface="Roboto"/>
              </a:rPr>
              <a:t>, </a:t>
            </a:r>
            <a:r>
              <a:rPr b="1" i="0" lang="en" sz="1200" u="none" cap="none" strike="noStrike">
                <a:solidFill>
                  <a:srgbClr val="404040"/>
                </a:solidFill>
                <a:latin typeface="Roboto"/>
                <a:ea typeface="Roboto"/>
                <a:cs typeface="Roboto"/>
                <a:sym typeface="Roboto"/>
              </a:rPr>
              <a:t>add</a:t>
            </a:r>
            <a:r>
              <a:rPr b="0" i="0" lang="en" sz="1200" u="none" cap="none" strike="noStrike">
                <a:solidFill>
                  <a:srgbClr val="404040"/>
                </a:solidFill>
                <a:latin typeface="Roboto"/>
                <a:ea typeface="Roboto"/>
                <a:cs typeface="Roboto"/>
                <a:sym typeface="Roboto"/>
              </a:rPr>
              <a:t>, and </a:t>
            </a:r>
            <a:r>
              <a:rPr b="1" i="0" lang="en" sz="1200" u="none" cap="none" strike="noStrike">
                <a:solidFill>
                  <a:srgbClr val="404040"/>
                </a:solidFill>
                <a:latin typeface="Roboto"/>
                <a:ea typeface="Roboto"/>
                <a:cs typeface="Roboto"/>
                <a:sym typeface="Roboto"/>
              </a:rPr>
              <a:t>remove metadata</a:t>
            </a:r>
            <a:r>
              <a:rPr b="0" i="0" lang="en" sz="1200" u="none" cap="none" strike="noStrike">
                <a:solidFill>
                  <a:srgbClr val="404040"/>
                </a:solidFill>
                <a:latin typeface="Roboto"/>
                <a:ea typeface="Roboto"/>
                <a:cs typeface="Roboto"/>
                <a:sym typeface="Roboto"/>
              </a:rPr>
              <a:t> from image files.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rPr lang="en" sz="1200">
                <a:solidFill>
                  <a:srgbClr val="404040"/>
                </a:solidFill>
                <a:latin typeface="Roboto"/>
                <a:ea typeface="Roboto"/>
                <a:cs typeface="Roboto"/>
                <a:sym typeface="Roboto"/>
              </a:rPr>
              <a:t>Using</a:t>
            </a:r>
            <a:r>
              <a:rPr b="0" i="0" lang="en" sz="1200" u="none" cap="none" strike="noStrike">
                <a:solidFill>
                  <a:srgbClr val="404040"/>
                </a:solidFill>
                <a:latin typeface="Roboto"/>
                <a:ea typeface="Roboto"/>
                <a:cs typeface="Roboto"/>
                <a:sym typeface="Roboto"/>
              </a:rPr>
              <a:t> Python and a popular library called </a:t>
            </a:r>
            <a:r>
              <a:rPr b="1" i="0" lang="en" sz="1200" u="none" cap="none" strike="noStrike">
                <a:solidFill>
                  <a:srgbClr val="404040"/>
                </a:solidFill>
                <a:latin typeface="Roboto"/>
                <a:ea typeface="Roboto"/>
                <a:cs typeface="Roboto"/>
                <a:sym typeface="Roboto"/>
              </a:rPr>
              <a:t>Pillow</a:t>
            </a:r>
            <a:r>
              <a:rPr b="0" i="0" lang="en" sz="1200" u="none" cap="none" strike="noStrike">
                <a:solidFill>
                  <a:srgbClr val="404040"/>
                </a:solidFill>
                <a:latin typeface="Roboto"/>
                <a:ea typeface="Roboto"/>
                <a:cs typeface="Roboto"/>
                <a:sym typeface="Roboto"/>
              </a:rPr>
              <a:t> (for basic metadata) and </a:t>
            </a:r>
            <a:r>
              <a:rPr b="1" i="0" lang="en" sz="1200" u="none" cap="none" strike="noStrike">
                <a:solidFill>
                  <a:srgbClr val="404040"/>
                </a:solidFill>
                <a:latin typeface="Roboto"/>
                <a:ea typeface="Roboto"/>
                <a:cs typeface="Roboto"/>
                <a:sym typeface="Roboto"/>
              </a:rPr>
              <a:t>ExifTool</a:t>
            </a:r>
            <a:r>
              <a:rPr b="0" i="0" lang="en" sz="1200" u="none" cap="none" strike="noStrike">
                <a:solidFill>
                  <a:srgbClr val="404040"/>
                </a:solidFill>
                <a:latin typeface="Roboto"/>
                <a:ea typeface="Roboto"/>
                <a:cs typeface="Roboto"/>
                <a:sym typeface="Roboto"/>
              </a:rPr>
              <a:t> (for advanced metadata).</a:t>
            </a:r>
            <a:endParaRPr b="0" i="0" sz="1200" u="none" cap="none" strike="noStrike">
              <a:solidFill>
                <a:srgbClr val="404040"/>
              </a:solidFill>
              <a:latin typeface="Roboto"/>
              <a:ea typeface="Roboto"/>
              <a:cs typeface="Roboto"/>
              <a:sym typeface="Roboto"/>
            </a:endParaRPr>
          </a:p>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rgbClr val="404040"/>
                </a:solidFill>
                <a:latin typeface="Roboto"/>
                <a:ea typeface="Roboto"/>
                <a:cs typeface="Roboto"/>
                <a:sym typeface="Roboto"/>
              </a:rPr>
              <a:t>1. Reading Metadata from an Image</a:t>
            </a:r>
            <a:endParaRPr b="1" i="0" sz="1300" u="none" cap="none" strike="noStrike">
              <a:solidFill>
                <a:srgbClr val="404040"/>
              </a:solidFill>
              <a:latin typeface="Roboto"/>
              <a:ea typeface="Roboto"/>
              <a:cs typeface="Roboto"/>
              <a:sym typeface="Roboto"/>
            </a:endParaRPr>
          </a:p>
          <a:p>
            <a:pPr indent="0" lvl="0" marL="0" marR="0" rtl="0" algn="l">
              <a:lnSpc>
                <a:spcPct val="115000"/>
              </a:lnSpc>
              <a:spcBef>
                <a:spcPts val="400"/>
              </a:spcBef>
              <a:spcAft>
                <a:spcPts val="0"/>
              </a:spcAft>
              <a:buClr>
                <a:schemeClr val="dk1"/>
              </a:buClr>
              <a:buSzPts val="1100"/>
              <a:buFont typeface="Arial"/>
              <a:buNone/>
            </a:pPr>
            <a:r>
              <a:rPr b="0" i="0" lang="en" sz="1200" u="none" cap="none" strike="noStrike">
                <a:solidFill>
                  <a:srgbClr val="404040"/>
                </a:solidFill>
                <a:latin typeface="Roboto"/>
                <a:ea typeface="Roboto"/>
                <a:cs typeface="Roboto"/>
                <a:sym typeface="Roboto"/>
              </a:rPr>
              <a:t>We’ll use the </a:t>
            </a:r>
            <a:r>
              <a:rPr b="1" i="0" lang="en" sz="1200" u="none" cap="none" strike="noStrike">
                <a:solidFill>
                  <a:srgbClr val="404040"/>
                </a:solidFill>
                <a:latin typeface="Roboto"/>
                <a:ea typeface="Roboto"/>
                <a:cs typeface="Roboto"/>
                <a:sym typeface="Roboto"/>
              </a:rPr>
              <a:t>Pillow</a:t>
            </a:r>
            <a:r>
              <a:rPr b="0" i="0" lang="en" sz="1200" u="none" cap="none" strike="noStrike">
                <a:solidFill>
                  <a:srgbClr val="404040"/>
                </a:solidFill>
                <a:latin typeface="Roboto"/>
                <a:ea typeface="Roboto"/>
                <a:cs typeface="Roboto"/>
                <a:sym typeface="Roboto"/>
              </a:rPr>
              <a:t> library to read basic metadata from an image.</a:t>
            </a:r>
            <a:endParaRPr b="0" i="0" sz="1200" u="none" cap="none" strike="noStrike">
              <a:solidFill>
                <a:srgbClr val="404040"/>
              </a:solidFill>
              <a:latin typeface="Roboto"/>
              <a:ea typeface="Roboto"/>
              <a:cs typeface="Roboto"/>
              <a:sym typeface="Roboto"/>
            </a:endParaRPr>
          </a:p>
          <a:p>
            <a:pPr indent="0" lvl="0" marL="0" marR="0" rtl="0" algn="l">
              <a:lnSpc>
                <a:spcPct val="115000"/>
              </a:lnSpc>
              <a:spcBef>
                <a:spcPts val="1200"/>
              </a:spcBef>
              <a:spcAft>
                <a:spcPts val="0"/>
              </a:spcAft>
              <a:buClr>
                <a:schemeClr val="dk1"/>
              </a:buClr>
              <a:buSzPts val="1100"/>
              <a:buFont typeface="Arial"/>
              <a:buNone/>
            </a:pPr>
            <a:r>
              <a:rPr b="1" i="0" lang="en" sz="1200" u="none" cap="none" strike="noStrike">
                <a:solidFill>
                  <a:srgbClr val="404040"/>
                </a:solidFill>
                <a:latin typeface="Roboto"/>
                <a:ea typeface="Roboto"/>
                <a:cs typeface="Roboto"/>
                <a:sym typeface="Roboto"/>
              </a:rPr>
              <a:t>Install Pillow</a:t>
            </a:r>
            <a:endParaRPr b="1" i="0" sz="1200" u="none" cap="none" strike="noStrike">
              <a:solidFill>
                <a:srgbClr val="404040"/>
              </a:solidFill>
              <a:latin typeface="Roboto"/>
              <a:ea typeface="Roboto"/>
              <a:cs typeface="Roboto"/>
              <a:sym typeface="Roboto"/>
            </a:endParaRPr>
          </a:p>
          <a:p>
            <a:pPr indent="0" lvl="0" marL="0" marR="0" rtl="0" algn="l">
              <a:lnSpc>
                <a:spcPct val="100000"/>
              </a:lnSpc>
              <a:spcBef>
                <a:spcPts val="200"/>
              </a:spcBef>
              <a:spcAft>
                <a:spcPts val="0"/>
              </a:spcAft>
              <a:buClr>
                <a:srgbClr val="000000"/>
              </a:buClr>
              <a:buSzPts val="1200"/>
              <a:buFont typeface="Arial"/>
              <a:buNone/>
            </a:pPr>
            <a:r>
              <a:rPr b="0" i="0" lang="en" sz="1200" u="none" cap="none" strike="noStrike">
                <a:solidFill>
                  <a:srgbClr val="188038"/>
                </a:solidFill>
                <a:latin typeface="Roboto"/>
                <a:ea typeface="Roboto"/>
                <a:cs typeface="Roboto"/>
                <a:sym typeface="Roboto"/>
              </a:rPr>
              <a:t>pip install pillow</a:t>
            </a:r>
            <a:endParaRPr b="0" i="0" sz="1200" u="none" cap="none" strike="noStrike">
              <a:solidFill>
                <a:srgbClr val="188038"/>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404040"/>
                </a:solidFill>
                <a:latin typeface="Roboto"/>
                <a:ea typeface="Roboto"/>
                <a:cs typeface="Roboto"/>
                <a:sym typeface="Roboto"/>
              </a:rPr>
              <a:t>Code example </a:t>
            </a:r>
            <a:endParaRPr b="1"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rPr b="1" lang="en" sz="1200">
                <a:solidFill>
                  <a:srgbClr val="404040"/>
                </a:solidFill>
                <a:latin typeface="Roboto"/>
                <a:ea typeface="Roboto"/>
                <a:cs typeface="Roboto"/>
                <a:sym typeface="Roboto"/>
              </a:rPr>
              <a:t>2</a:t>
            </a:r>
            <a:r>
              <a:rPr b="1" i="0" lang="en" sz="1200" u="none" cap="none" strike="noStrike">
                <a:solidFill>
                  <a:srgbClr val="404040"/>
                </a:solidFill>
                <a:latin typeface="Roboto"/>
                <a:ea typeface="Roboto"/>
                <a:cs typeface="Roboto"/>
                <a:sym typeface="Roboto"/>
              </a:rPr>
              <a:t>. Import Required Modules</a:t>
            </a:r>
            <a:endParaRPr b="1"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rgbClr val="188038"/>
                </a:solidFill>
                <a:latin typeface="Roboto"/>
                <a:ea typeface="Roboto"/>
                <a:cs typeface="Roboto"/>
                <a:sym typeface="Roboto"/>
              </a:rPr>
              <a:t>from PIL import Image</a:t>
            </a:r>
            <a:endParaRPr b="0" i="0" sz="1200" u="none" cap="none" strike="noStrike">
              <a:solidFill>
                <a:srgbClr val="188038"/>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rgbClr val="188038"/>
                </a:solidFill>
                <a:latin typeface="Roboto"/>
                <a:ea typeface="Roboto"/>
                <a:cs typeface="Roboto"/>
                <a:sym typeface="Roboto"/>
              </a:rPr>
              <a:t>from PIL.ExifTags import TAGS</a:t>
            </a:r>
            <a:endParaRPr b="0" i="0" sz="1200" u="none" cap="none" strike="noStrike">
              <a:solidFill>
                <a:srgbClr val="188038"/>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200" u="none" cap="none" strike="noStrike">
              <a:solidFill>
                <a:srgbClr val="404040"/>
              </a:solidFill>
              <a:latin typeface="Roboto"/>
              <a:ea typeface="Roboto"/>
              <a:cs typeface="Roboto"/>
              <a:sym typeface="Roboto"/>
            </a:endParaRPr>
          </a:p>
          <a:p>
            <a:pPr indent="-298450" lvl="0" marL="457200" marR="0" rtl="0" algn="l">
              <a:lnSpc>
                <a:spcPct val="115000"/>
              </a:lnSpc>
              <a:spcBef>
                <a:spcPts val="1200"/>
              </a:spcBef>
              <a:spcAft>
                <a:spcPts val="0"/>
              </a:spcAft>
              <a:buClr>
                <a:schemeClr val="dk1"/>
              </a:buClr>
              <a:buSzPts val="1100"/>
              <a:buFont typeface="Arial"/>
              <a:buChar char="●"/>
            </a:pPr>
            <a:r>
              <a:rPr b="1" i="0" lang="en" sz="1100" u="none" cap="none" strike="noStrike">
                <a:solidFill>
                  <a:srgbClr val="188038"/>
                </a:solidFill>
                <a:latin typeface="Roboto Mono"/>
                <a:ea typeface="Roboto Mono"/>
                <a:cs typeface="Roboto Mono"/>
                <a:sym typeface="Roboto Mono"/>
              </a:rPr>
              <a:t>PIL</a:t>
            </a:r>
            <a:r>
              <a:rPr b="1" i="0" lang="en" sz="1100" u="none" cap="none" strike="noStrike">
                <a:solidFill>
                  <a:schemeClr val="dk1"/>
                </a:solidFill>
                <a:latin typeface="Arial"/>
                <a:ea typeface="Arial"/>
                <a:cs typeface="Arial"/>
                <a:sym typeface="Arial"/>
              </a:rPr>
              <a:t> (Python Imaging Library)</a:t>
            </a:r>
            <a:r>
              <a:rPr b="0" i="0" lang="en" sz="1100" u="none" cap="none" strike="noStrike">
                <a:solidFill>
                  <a:schemeClr val="dk1"/>
                </a:solidFill>
                <a:latin typeface="Arial"/>
                <a:ea typeface="Arial"/>
                <a:cs typeface="Arial"/>
                <a:sym typeface="Arial"/>
              </a:rPr>
              <a:t>: Used for opening, manipulating, and saving images.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rgbClr val="188038"/>
                </a:solidFill>
                <a:latin typeface="Roboto Mono"/>
                <a:ea typeface="Roboto Mono"/>
                <a:cs typeface="Roboto Mono"/>
                <a:sym typeface="Roboto Mono"/>
              </a:rPr>
              <a:t>Image</a:t>
            </a:r>
            <a:r>
              <a:rPr b="0" i="0" lang="en" sz="1100" u="none" cap="none" strike="noStrike">
                <a:solidFill>
                  <a:schemeClr val="dk1"/>
                </a:solidFill>
                <a:latin typeface="Arial"/>
                <a:ea typeface="Arial"/>
                <a:cs typeface="Arial"/>
                <a:sym typeface="Arial"/>
              </a:rPr>
              <a:t>: A module from </a:t>
            </a:r>
            <a:r>
              <a:rPr b="0" i="0" lang="en" sz="1100" u="none" cap="none" strike="noStrike">
                <a:solidFill>
                  <a:srgbClr val="188038"/>
                </a:solidFill>
                <a:latin typeface="Roboto Mono"/>
                <a:ea typeface="Roboto Mono"/>
                <a:cs typeface="Roboto Mono"/>
                <a:sym typeface="Roboto Mono"/>
              </a:rPr>
              <a:t>PIL</a:t>
            </a:r>
            <a:r>
              <a:rPr b="0" i="0" lang="en" sz="1100" u="none" cap="none" strike="noStrike">
                <a:solidFill>
                  <a:schemeClr val="dk1"/>
                </a:solidFill>
                <a:latin typeface="Arial"/>
                <a:ea typeface="Arial"/>
                <a:cs typeface="Arial"/>
                <a:sym typeface="Arial"/>
              </a:rPr>
              <a:t> that allows loading and processing image files.</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rgbClr val="188038"/>
                </a:solidFill>
                <a:latin typeface="Roboto Mono"/>
                <a:ea typeface="Roboto Mono"/>
                <a:cs typeface="Roboto Mono"/>
                <a:sym typeface="Roboto Mono"/>
              </a:rPr>
              <a:t>ExifTags</a:t>
            </a:r>
            <a:r>
              <a:rPr b="0" i="0" lang="en" sz="1100" u="none" cap="none" strike="noStrike">
                <a:solidFill>
                  <a:schemeClr val="dk1"/>
                </a:solidFill>
                <a:latin typeface="Arial"/>
                <a:ea typeface="Arial"/>
                <a:cs typeface="Arial"/>
                <a:sym typeface="Arial"/>
              </a:rPr>
              <a:t>: Contains a dictionary of EXIF (Exchangeable Image File Format) metadata tags.</a:t>
            </a:r>
            <a:endParaRPr b="0" i="0" sz="1100" u="none" cap="none" strike="noStrike">
              <a:solidFill>
                <a:schemeClr val="dk1"/>
              </a:solidFill>
              <a:latin typeface="Arial"/>
              <a:ea typeface="Arial"/>
              <a:cs typeface="Arial"/>
              <a:sym typeface="Arial"/>
            </a:endParaRPr>
          </a:p>
          <a:p>
            <a:pPr indent="0" lvl="0" marL="0" marR="0" rtl="0" algn="l">
              <a:lnSpc>
                <a:spcPct val="100000"/>
              </a:lnSpc>
              <a:spcBef>
                <a:spcPts val="1200"/>
              </a:spcBef>
              <a:spcAft>
                <a:spcPts val="0"/>
              </a:spcAft>
              <a:buClr>
                <a:srgbClr val="000000"/>
              </a:buClr>
              <a:buSzPts val="1200"/>
              <a:buFont typeface="Arial"/>
              <a:buNone/>
            </a:pPr>
            <a:r>
              <a:rPr b="1" lang="en" sz="1200">
                <a:solidFill>
                  <a:srgbClr val="404040"/>
                </a:solidFill>
                <a:latin typeface="Roboto"/>
                <a:ea typeface="Roboto"/>
                <a:cs typeface="Roboto"/>
                <a:sym typeface="Roboto"/>
              </a:rPr>
              <a:t>3</a:t>
            </a:r>
            <a:r>
              <a:rPr b="1" i="0" lang="en" sz="1200" u="none" cap="none" strike="noStrike">
                <a:solidFill>
                  <a:srgbClr val="404040"/>
                </a:solidFill>
                <a:latin typeface="Roboto"/>
                <a:ea typeface="Roboto"/>
                <a:cs typeface="Roboto"/>
                <a:sym typeface="Roboto"/>
              </a:rPr>
              <a:t>. Load an Image</a:t>
            </a:r>
            <a:endParaRPr b="1"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rgbClr val="188038"/>
                </a:solidFill>
                <a:latin typeface="Roboto"/>
                <a:ea typeface="Roboto"/>
                <a:cs typeface="Roboto"/>
                <a:sym typeface="Roboto"/>
              </a:rPr>
              <a:t>image = Image.open("example.jpg")</a:t>
            </a:r>
            <a:endParaRPr b="0" i="0" sz="1200" u="none" cap="none" strike="noStrike">
              <a:solidFill>
                <a:srgbClr val="188038"/>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404040"/>
              </a:solidFill>
              <a:latin typeface="Roboto"/>
              <a:ea typeface="Roboto"/>
              <a:cs typeface="Roboto"/>
              <a:sym typeface="Roboto"/>
            </a:endParaRPr>
          </a:p>
        </p:txBody>
      </p:sp>
      <p:pic>
        <p:nvPicPr>
          <p:cNvPr id="297" name="Google Shape;297;g335d5f3a1de_1_111"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335d5f3a1de_1_1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3" name="Google Shape;303;g335d5f3a1de_1_117"/>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04" name="Google Shape;304;g335d5f3a1de_1_117"/>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05" name="Google Shape;305;g335d5f3a1de_1_117"/>
          <p:cNvSpPr txBox="1"/>
          <p:nvPr/>
        </p:nvSpPr>
        <p:spPr>
          <a:xfrm>
            <a:off x="922600" y="680050"/>
            <a:ext cx="5436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sp>
        <p:nvSpPr>
          <p:cNvPr id="306" name="Google Shape;306;g335d5f3a1de_1_117"/>
          <p:cNvSpPr txBox="1"/>
          <p:nvPr/>
        </p:nvSpPr>
        <p:spPr>
          <a:xfrm>
            <a:off x="318600" y="177375"/>
            <a:ext cx="7890000" cy="5033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Image.open("example.jpg")</a:t>
            </a:r>
            <a:r>
              <a:rPr i="0" lang="en" sz="1200" u="none" cap="none" strike="noStrike">
                <a:solidFill>
                  <a:schemeClr val="dk1"/>
                </a:solidFill>
                <a:latin typeface="Roboto Mono"/>
                <a:ea typeface="Roboto Mono"/>
                <a:cs typeface="Roboto Mono"/>
                <a:sym typeface="Roboto Mono"/>
              </a:rPr>
              <a:t>: Loads an image file named </a:t>
            </a:r>
            <a:r>
              <a:rPr i="0" lang="en" sz="1200" u="none" cap="none" strike="noStrike">
                <a:solidFill>
                  <a:srgbClr val="188038"/>
                </a:solidFill>
                <a:latin typeface="Roboto Mono"/>
                <a:ea typeface="Roboto Mono"/>
                <a:cs typeface="Roboto Mono"/>
                <a:sym typeface="Roboto Mono"/>
              </a:rPr>
              <a:t>example.jpg</a:t>
            </a:r>
            <a:r>
              <a:rPr i="0" lang="en" sz="1200" u="none" cap="none" strike="noStrike">
                <a:solidFill>
                  <a:schemeClr val="dk1"/>
                </a:solidFill>
                <a:latin typeface="Roboto Mono"/>
                <a:ea typeface="Roboto Mono"/>
                <a:cs typeface="Roboto Mono"/>
                <a:sym typeface="Roboto Mono"/>
              </a:rPr>
              <a:t> from the current working directory.</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image</a:t>
            </a:r>
            <a:r>
              <a:rPr i="0" lang="en" sz="1200" u="none" cap="none" strike="noStrike">
                <a:solidFill>
                  <a:schemeClr val="dk1"/>
                </a:solidFill>
                <a:latin typeface="Roboto Mono"/>
                <a:ea typeface="Roboto Mono"/>
                <a:cs typeface="Roboto Mono"/>
                <a:sym typeface="Roboto Mono"/>
              </a:rPr>
              <a:t>: Stores the loaded image as a PIL image object.</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800"/>
              <a:buFont typeface="Arial"/>
              <a:buNone/>
            </a:pPr>
            <a:r>
              <a:t/>
            </a:r>
            <a:endParaRPr sz="1200">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800"/>
              <a:buFont typeface="Arial"/>
              <a:buNone/>
            </a:pPr>
            <a:r>
              <a:rPr b="1" lang="en" sz="1300">
                <a:solidFill>
                  <a:schemeClr val="dk1"/>
                </a:solidFill>
              </a:rPr>
              <a:t>4</a:t>
            </a:r>
            <a:r>
              <a:rPr b="1" i="0" lang="en" sz="1300" u="none" cap="none" strike="noStrike">
                <a:solidFill>
                  <a:schemeClr val="dk1"/>
                </a:solidFill>
              </a:rPr>
              <a:t>. Extract Basic Metadata</a:t>
            </a:r>
            <a:endParaRPr b="1" i="0" sz="1300" u="none" cap="none" strike="noStrike">
              <a:solidFill>
                <a:schemeClr val="dk1"/>
              </a:solidFill>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2"/>
                </a:solidFill>
                <a:latin typeface="Roboto Mono"/>
                <a:ea typeface="Roboto Mono"/>
                <a:cs typeface="Roboto Mono"/>
                <a:sym typeface="Roboto Mono"/>
              </a:rPr>
              <a:t>print("Image Format:", image.format)</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2"/>
                </a:solidFill>
                <a:latin typeface="Roboto Mono"/>
                <a:ea typeface="Roboto Mono"/>
                <a:cs typeface="Roboto Mono"/>
                <a:sym typeface="Roboto Mono"/>
              </a:rPr>
              <a:t>print("Image Size:", image.size)</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2"/>
                </a:solidFill>
                <a:latin typeface="Roboto Mono"/>
                <a:ea typeface="Roboto Mono"/>
                <a:cs typeface="Roboto Mono"/>
                <a:sym typeface="Roboto Mono"/>
              </a:rPr>
              <a:t>print("Image Mode:", image.mode)</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image.format</a:t>
            </a:r>
            <a:r>
              <a:rPr i="0" lang="en" sz="1200" u="none" cap="none" strike="noStrike">
                <a:solidFill>
                  <a:schemeClr val="dk1"/>
                </a:solidFill>
                <a:latin typeface="Roboto Mono"/>
                <a:ea typeface="Roboto Mono"/>
                <a:cs typeface="Roboto Mono"/>
                <a:sym typeface="Roboto Mono"/>
              </a:rPr>
              <a:t>: Prints the file format (e.g., JPEG, PNG, BMP, etc.).</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image.size</a:t>
            </a:r>
            <a:r>
              <a:rPr i="0" lang="en" sz="1200" u="none" cap="none" strike="noStrike">
                <a:solidFill>
                  <a:schemeClr val="dk1"/>
                </a:solidFill>
                <a:latin typeface="Roboto Mono"/>
                <a:ea typeface="Roboto Mono"/>
                <a:cs typeface="Roboto Mono"/>
                <a:sym typeface="Roboto Mono"/>
              </a:rPr>
              <a:t>: Prints the dimensions </a:t>
            </a:r>
            <a:r>
              <a:rPr i="0" lang="en" sz="1200" u="none" cap="none" strike="noStrike">
                <a:solidFill>
                  <a:srgbClr val="188038"/>
                </a:solidFill>
                <a:latin typeface="Roboto Mono"/>
                <a:ea typeface="Roboto Mono"/>
                <a:cs typeface="Roboto Mono"/>
                <a:sym typeface="Roboto Mono"/>
              </a:rPr>
              <a:t>(width, height)</a:t>
            </a:r>
            <a:r>
              <a:rPr i="0" lang="en" sz="1200" u="none" cap="none" strike="noStrike">
                <a:solidFill>
                  <a:schemeClr val="dk1"/>
                </a:solidFill>
                <a:latin typeface="Roboto Mono"/>
                <a:ea typeface="Roboto Mono"/>
                <a:cs typeface="Roboto Mono"/>
                <a:sym typeface="Roboto Mono"/>
              </a:rPr>
              <a:t> of the image.</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image.mode</a:t>
            </a:r>
            <a:r>
              <a:rPr i="0" lang="en" sz="1200" u="none" cap="none" strike="noStrike">
                <a:solidFill>
                  <a:schemeClr val="dk1"/>
                </a:solidFill>
                <a:latin typeface="Roboto Mono"/>
                <a:ea typeface="Roboto Mono"/>
                <a:cs typeface="Roboto Mono"/>
                <a:sym typeface="Roboto Mono"/>
              </a:rPr>
              <a:t>: Prints the color mode of the image (e.g., </a:t>
            </a:r>
            <a:r>
              <a:rPr i="0" lang="en" sz="1200" u="none" cap="none" strike="noStrike">
                <a:solidFill>
                  <a:srgbClr val="188038"/>
                </a:solidFill>
                <a:latin typeface="Roboto Mono"/>
                <a:ea typeface="Roboto Mono"/>
                <a:cs typeface="Roboto Mono"/>
                <a:sym typeface="Roboto Mono"/>
              </a:rPr>
              <a:t>RGB</a:t>
            </a:r>
            <a:r>
              <a:rPr i="0" lang="en" sz="1200" u="none" cap="none" strike="noStrike">
                <a:solidFill>
                  <a:schemeClr val="dk1"/>
                </a:solidFill>
                <a:latin typeface="Roboto Mono"/>
                <a:ea typeface="Roboto Mono"/>
                <a:cs typeface="Roboto Mono"/>
                <a:sym typeface="Roboto Mono"/>
              </a:rPr>
              <a:t>, </a:t>
            </a:r>
            <a:r>
              <a:rPr i="0" lang="en" sz="1200" u="none" cap="none" strike="noStrike">
                <a:solidFill>
                  <a:srgbClr val="188038"/>
                </a:solidFill>
                <a:latin typeface="Roboto Mono"/>
                <a:ea typeface="Roboto Mono"/>
                <a:cs typeface="Roboto Mono"/>
                <a:sym typeface="Roboto Mono"/>
              </a:rPr>
              <a:t>CMYK</a:t>
            </a:r>
            <a:r>
              <a:rPr i="0" lang="en" sz="1200" u="none" cap="none" strike="noStrike">
                <a:solidFill>
                  <a:schemeClr val="dk1"/>
                </a:solidFill>
                <a:latin typeface="Roboto Mono"/>
                <a:ea typeface="Roboto Mono"/>
                <a:cs typeface="Roboto Mono"/>
                <a:sym typeface="Roboto Mono"/>
              </a:rPr>
              <a:t>, </a:t>
            </a:r>
            <a:r>
              <a:rPr i="0" lang="en" sz="1200" u="none" cap="none" strike="noStrike">
                <a:solidFill>
                  <a:srgbClr val="188038"/>
                </a:solidFill>
                <a:latin typeface="Roboto Mono"/>
                <a:ea typeface="Roboto Mono"/>
                <a:cs typeface="Roboto Mono"/>
                <a:sym typeface="Roboto Mono"/>
              </a:rPr>
              <a:t>Grayscale</a:t>
            </a:r>
            <a:r>
              <a:rPr i="0" lang="en" sz="1200" u="none" cap="none" strike="noStrike">
                <a:solidFill>
                  <a:schemeClr val="dk1"/>
                </a:solidFill>
                <a:latin typeface="Roboto Mono"/>
                <a:ea typeface="Roboto Mono"/>
                <a:cs typeface="Roboto Mono"/>
                <a:sym typeface="Roboto Mono"/>
              </a:rPr>
              <a:t>).</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t/>
            </a:r>
            <a:endParaRPr sz="1200">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800"/>
              <a:buFont typeface="Arial"/>
              <a:buNone/>
            </a:pPr>
            <a:r>
              <a:rPr b="1" lang="en" sz="1300">
                <a:solidFill>
                  <a:schemeClr val="dk1"/>
                </a:solidFill>
              </a:rPr>
              <a:t>5. Extract EXIF Metadata (If Available)</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2"/>
                </a:solidFill>
                <a:latin typeface="Roboto Mono"/>
                <a:ea typeface="Roboto Mono"/>
                <a:cs typeface="Roboto Mono"/>
                <a:sym typeface="Roboto Mono"/>
              </a:rPr>
              <a:t>if hasattr(image, "_getexif"):</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hasattr(image, "_getexif")</a:t>
            </a:r>
            <a:r>
              <a:rPr i="0" lang="en" sz="1200" u="none" cap="none" strike="noStrike">
                <a:solidFill>
                  <a:schemeClr val="dk1"/>
                </a:solidFill>
                <a:latin typeface="Roboto Mono"/>
                <a:ea typeface="Roboto Mono"/>
                <a:cs typeface="Roboto Mono"/>
                <a:sym typeface="Roboto Mono"/>
              </a:rPr>
              <a:t>: Checks if the image contains EXIF metadata.</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1"/>
                </a:solidFill>
                <a:latin typeface="Roboto Mono"/>
                <a:ea typeface="Roboto Mono"/>
                <a:cs typeface="Roboto Mono"/>
                <a:sym typeface="Roboto Mono"/>
              </a:rPr>
              <a:t>EXIF Data: Stores metadata like camera settings, timestamps, and GPS info.</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2"/>
                </a:solidFill>
                <a:latin typeface="Roboto Mono"/>
                <a:ea typeface="Roboto Mono"/>
                <a:cs typeface="Roboto Mono"/>
                <a:sym typeface="Roboto Mono"/>
              </a:rPr>
              <a:t>exif_data = image._getexif()</a:t>
            </a:r>
            <a:endParaRPr i="0" sz="1200" u="none" cap="none" strike="noStrike">
              <a:solidFill>
                <a:schemeClr val="dk2"/>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100"/>
              <a:buFont typeface="Arial"/>
              <a:buNone/>
            </a:pPr>
            <a:r>
              <a:rPr i="0" lang="en" sz="1200" u="none" cap="none" strike="noStrike">
                <a:solidFill>
                  <a:srgbClr val="188038"/>
                </a:solidFill>
                <a:latin typeface="Roboto Mono"/>
                <a:ea typeface="Roboto Mono"/>
                <a:cs typeface="Roboto Mono"/>
                <a:sym typeface="Roboto Mono"/>
              </a:rPr>
              <a:t>image._getexif()</a:t>
            </a:r>
            <a:r>
              <a:rPr i="0" lang="en" sz="1200" u="none" cap="none" strike="noStrike">
                <a:solidFill>
                  <a:schemeClr val="dk1"/>
                </a:solidFill>
                <a:latin typeface="Roboto Mono"/>
                <a:ea typeface="Roboto Mono"/>
                <a:cs typeface="Roboto Mono"/>
                <a:sym typeface="Roboto Mono"/>
              </a:rPr>
              <a:t>: Extracts EXIF metadata as a dictionary (</a:t>
            </a:r>
            <a:r>
              <a:rPr i="0" lang="en" sz="1200" u="none" cap="none" strike="noStrike">
                <a:solidFill>
                  <a:srgbClr val="188038"/>
                </a:solidFill>
                <a:latin typeface="Roboto Mono"/>
                <a:ea typeface="Roboto Mono"/>
                <a:cs typeface="Roboto Mono"/>
                <a:sym typeface="Roboto Mono"/>
              </a:rPr>
              <a:t>tag_id: value</a:t>
            </a:r>
            <a:r>
              <a:rPr i="0" lang="en" sz="1200" u="none" cap="none" strike="noStrike">
                <a:solidFill>
                  <a:schemeClr val="dk1"/>
                </a:solidFill>
                <a:latin typeface="Roboto Mono"/>
                <a:ea typeface="Roboto Mono"/>
                <a:cs typeface="Roboto Mono"/>
                <a:sym typeface="Roboto Mono"/>
              </a:rPr>
              <a:t>).</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100"/>
              <a:buFont typeface="Arial"/>
              <a:buNone/>
            </a:pPr>
            <a:r>
              <a:t/>
            </a:r>
            <a:endParaRPr sz="1200">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100"/>
              <a:buFont typeface="Arial"/>
              <a:buNone/>
            </a:pPr>
            <a:r>
              <a:rPr b="1" lang="en" sz="1300">
                <a:solidFill>
                  <a:schemeClr val="dk1"/>
                </a:solidFill>
              </a:rPr>
              <a:t>6. Iterate Through EXIF Metadata</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1"/>
                </a:solidFill>
                <a:latin typeface="Roboto Mono"/>
                <a:ea typeface="Roboto Mono"/>
                <a:cs typeface="Roboto Mono"/>
                <a:sym typeface="Roboto Mono"/>
              </a:rPr>
              <a:t>if exif_data:</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chemeClr val="dk1"/>
                </a:solidFill>
                <a:latin typeface="Roboto Mono"/>
                <a:ea typeface="Roboto Mono"/>
                <a:cs typeface="Roboto Mono"/>
                <a:sym typeface="Roboto Mono"/>
              </a:rPr>
              <a:t>    for tag_id, value in exif_data.items():</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if exif_data:</a:t>
            </a:r>
            <a:r>
              <a:rPr i="0" lang="en" sz="1200" u="none" cap="none" strike="noStrike">
                <a:solidFill>
                  <a:schemeClr val="dk1"/>
                </a:solidFill>
                <a:latin typeface="Roboto Mono"/>
                <a:ea typeface="Roboto Mono"/>
                <a:cs typeface="Roboto Mono"/>
                <a:sym typeface="Roboto Mono"/>
              </a:rPr>
              <a:t>: Ensures that EXIF metadata exists before processing.</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chemeClr val="dk1"/>
              </a:buClr>
              <a:buSzPts val="1100"/>
              <a:buFont typeface="Arial"/>
              <a:buNone/>
            </a:pPr>
            <a:r>
              <a:rPr i="0" lang="en" sz="1200" u="none" cap="none" strike="noStrike">
                <a:solidFill>
                  <a:srgbClr val="188038"/>
                </a:solidFill>
                <a:latin typeface="Roboto Mono"/>
                <a:ea typeface="Roboto Mono"/>
                <a:cs typeface="Roboto Mono"/>
                <a:sym typeface="Roboto Mono"/>
              </a:rPr>
              <a:t>for tag_id, value in exif_data.items():</a:t>
            </a:r>
            <a:r>
              <a:rPr i="0" lang="en" sz="1200" u="none" cap="none" strike="noStrike">
                <a:solidFill>
                  <a:schemeClr val="dk1"/>
                </a:solidFill>
                <a:latin typeface="Roboto Mono"/>
                <a:ea typeface="Roboto Mono"/>
                <a:cs typeface="Roboto Mono"/>
                <a:sym typeface="Roboto Mono"/>
              </a:rPr>
              <a:t>: Loops through each metadata tag.</a:t>
            </a:r>
            <a:endParaRPr i="0" sz="1200" u="none" cap="none" strike="noStrike">
              <a:solidFill>
                <a:schemeClr val="dk1"/>
              </a:solidFill>
              <a:latin typeface="Roboto Mono"/>
              <a:ea typeface="Roboto Mono"/>
              <a:cs typeface="Roboto Mono"/>
              <a:sym typeface="Roboto Mono"/>
            </a:endParaRPr>
          </a:p>
          <a:p>
            <a:pPr indent="0" lvl="0" marL="0" marR="0" rtl="0" algn="l">
              <a:lnSpc>
                <a:spcPct val="100000"/>
              </a:lnSpc>
              <a:spcBef>
                <a:spcPts val="0"/>
              </a:spcBef>
              <a:spcAft>
                <a:spcPts val="0"/>
              </a:spcAft>
              <a:buClr>
                <a:srgbClr val="000000"/>
              </a:buClr>
              <a:buSzPts val="1100"/>
              <a:buFont typeface="Arial"/>
              <a:buNone/>
            </a:pPr>
            <a:r>
              <a:t/>
            </a:r>
            <a:endParaRPr i="0" sz="1200" u="none" cap="none" strike="noStrike">
              <a:solidFill>
                <a:schemeClr val="dk1"/>
              </a:solidFill>
              <a:latin typeface="Roboto Mono"/>
              <a:ea typeface="Roboto Mono"/>
              <a:cs typeface="Roboto Mono"/>
              <a:sym typeface="Roboto Mono"/>
            </a:endParaRPr>
          </a:p>
        </p:txBody>
      </p:sp>
      <p:pic>
        <p:nvPicPr>
          <p:cNvPr id="307" name="Google Shape;307;g335d5f3a1de_1_117"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335d5f3a1de_1_1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3" name="Google Shape;313;g335d5f3a1de_1_12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14" name="Google Shape;314;g335d5f3a1de_1_123"/>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15" name="Google Shape;315;g335d5f3a1de_1_123"/>
          <p:cNvSpPr txBox="1"/>
          <p:nvPr/>
        </p:nvSpPr>
        <p:spPr>
          <a:xfrm>
            <a:off x="846125" y="833775"/>
            <a:ext cx="6908400" cy="1939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chemeClr val="dk1"/>
              </a:buClr>
              <a:buSzPts val="1100"/>
              <a:buFont typeface="Arial"/>
              <a:buNone/>
            </a:pPr>
            <a:r>
              <a:rPr b="0" i="0" lang="en" sz="1200" u="none" cap="none" strike="noStrike">
                <a:solidFill>
                  <a:schemeClr val="dk2"/>
                </a:solidFill>
                <a:latin typeface="Arial"/>
                <a:ea typeface="Arial"/>
                <a:cs typeface="Arial"/>
                <a:sym typeface="Arial"/>
              </a:rPr>
              <a:t>tag_name = TAGS.get(tag_id, tag_id)</a:t>
            </a:r>
            <a:endParaRPr b="0" i="0" sz="1200" u="none" cap="none" strike="noStrike">
              <a:solidFill>
                <a:schemeClr val="dk2"/>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100"/>
              <a:buFont typeface="Arial"/>
              <a:buNone/>
            </a:pPr>
            <a:r>
              <a:rPr b="1" i="0" lang="en" sz="1200" u="none" cap="none" strike="noStrike">
                <a:solidFill>
                  <a:srgbClr val="188038"/>
                </a:solidFill>
                <a:latin typeface="Roboto Mono"/>
                <a:ea typeface="Roboto Mono"/>
                <a:cs typeface="Roboto Mono"/>
                <a:sym typeface="Roboto Mono"/>
              </a:rPr>
              <a:t>TAGS.get(tag_id, tag_id)</a:t>
            </a:r>
            <a:r>
              <a:rPr b="0" i="0" lang="en" sz="1200" u="none" cap="none" strike="noStrike">
                <a:solidFill>
                  <a:schemeClr val="dk1"/>
                </a:solidFill>
                <a:latin typeface="Arial"/>
                <a:ea typeface="Arial"/>
                <a:cs typeface="Arial"/>
                <a:sym typeface="Arial"/>
              </a:rPr>
              <a:t>: Converts numerical tag IDs into human-readable names using </a:t>
            </a:r>
            <a:r>
              <a:rPr b="0" i="0" lang="en" sz="1200" u="none" cap="none" strike="noStrike">
                <a:solidFill>
                  <a:srgbClr val="188038"/>
                </a:solidFill>
                <a:latin typeface="Roboto Mono"/>
                <a:ea typeface="Roboto Mono"/>
                <a:cs typeface="Roboto Mono"/>
                <a:sym typeface="Roboto Mono"/>
              </a:rPr>
              <a:t>ExifTags.TAG</a:t>
            </a:r>
            <a:r>
              <a:rPr b="0" i="0" lang="en" sz="1200" u="none" cap="none" strike="noStrike">
                <a:solidFill>
                  <a:schemeClr val="dk1"/>
                </a:solidFill>
                <a:latin typeface="Arial"/>
                <a:ea typeface="Arial"/>
                <a:cs typeface="Arial"/>
                <a:sym typeface="Arial"/>
              </a:rPr>
              <a:t>.</a:t>
            </a:r>
            <a:endParaRPr b="0" i="0" sz="12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100"/>
              <a:buFont typeface="Arial"/>
              <a:buNone/>
            </a:pPr>
            <a:r>
              <a:rPr b="0" i="0" lang="en" sz="1200" u="none" cap="none" strike="noStrike">
                <a:solidFill>
                  <a:schemeClr val="dk1"/>
                </a:solidFill>
                <a:latin typeface="Arial"/>
                <a:ea typeface="Arial"/>
                <a:cs typeface="Arial"/>
                <a:sym typeface="Arial"/>
              </a:rPr>
              <a:t>print(f"{tag_name}: {value}")</a:t>
            </a:r>
            <a:endParaRPr b="0" i="0" sz="12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200" u="none" cap="none" strike="noStrike">
                <a:solidFill>
                  <a:schemeClr val="dk1"/>
                </a:solidFill>
                <a:latin typeface="Arial"/>
                <a:ea typeface="Arial"/>
                <a:cs typeface="Arial"/>
                <a:sym typeface="Arial"/>
              </a:rPr>
              <a:t>Prints </a:t>
            </a:r>
            <a:r>
              <a:rPr b="1" i="0" lang="en" sz="1200" u="none" cap="none" strike="noStrike">
                <a:solidFill>
                  <a:schemeClr val="dk1"/>
                </a:solidFill>
                <a:latin typeface="Arial"/>
                <a:ea typeface="Arial"/>
                <a:cs typeface="Arial"/>
                <a:sym typeface="Arial"/>
              </a:rPr>
              <a:t>each metadata tag name</a:t>
            </a:r>
            <a:r>
              <a:rPr b="0" i="0" lang="en" sz="1200" u="none" cap="none" strike="noStrike">
                <a:solidFill>
                  <a:schemeClr val="dk1"/>
                </a:solidFill>
                <a:latin typeface="Arial"/>
                <a:ea typeface="Arial"/>
                <a:cs typeface="Arial"/>
                <a:sym typeface="Arial"/>
              </a:rPr>
              <a:t> along with its </a:t>
            </a:r>
            <a:r>
              <a:rPr b="1" i="0" lang="en" sz="1200" u="none" cap="none" strike="noStrike">
                <a:solidFill>
                  <a:schemeClr val="dk1"/>
                </a:solidFill>
                <a:latin typeface="Arial"/>
                <a:ea typeface="Arial"/>
                <a:cs typeface="Arial"/>
                <a:sym typeface="Arial"/>
              </a:rPr>
              <a:t>value</a:t>
            </a:r>
            <a:r>
              <a:rPr b="0" i="0" lang="en" sz="1200" u="none" cap="none" strike="noStrike">
                <a:solidFill>
                  <a:schemeClr val="dk1"/>
                </a:solidFill>
                <a:latin typeface="Arial"/>
                <a:ea typeface="Arial"/>
                <a:cs typeface="Arial"/>
                <a:sym typeface="Arial"/>
              </a:rPr>
              <a:t>.</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2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200" u="none" cap="none" strike="noStrike">
              <a:solidFill>
                <a:schemeClr val="dk1"/>
              </a:solidFill>
              <a:latin typeface="Arial"/>
              <a:ea typeface="Arial"/>
              <a:cs typeface="Arial"/>
              <a:sym typeface="Arial"/>
            </a:endParaRPr>
          </a:p>
        </p:txBody>
      </p:sp>
      <p:pic>
        <p:nvPicPr>
          <p:cNvPr id="316" name="Google Shape;316;g335d5f3a1de_1_123"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g335d5f3a1de_1_15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22" name="Google Shape;322;g335d5f3a1de_1_153"/>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323" name="Google Shape;323;g335d5f3a1de_1_153"/>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24" name="Google Shape;324;g335d5f3a1de_1_153"/>
          <p:cNvSpPr txBox="1"/>
          <p:nvPr/>
        </p:nvSpPr>
        <p:spPr>
          <a:xfrm>
            <a:off x="280825" y="283700"/>
            <a:ext cx="8952900" cy="5318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TIFF (Tagged Image File Format)</a:t>
            </a:r>
            <a:endParaRPr b="1"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High-quality printing, professional photography.</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Lossless or lossy.</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supports layers and transparency.</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Large file size, not web-friendly.</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200"/>
              </a:spcBef>
              <a:spcAft>
                <a:spcPts val="0"/>
              </a:spcAft>
              <a:buClr>
                <a:schemeClr val="dk1"/>
              </a:buClr>
              <a:buSzPts val="1100"/>
              <a:buFont typeface="Arial"/>
              <a:buNone/>
            </a:pPr>
            <a:r>
              <a:rPr b="1" i="0" lang="en" sz="1200" u="none" cap="none" strike="noStrike">
                <a:solidFill>
                  <a:schemeClr val="dk1"/>
                </a:solidFill>
                <a:latin typeface="Roboto"/>
                <a:ea typeface="Roboto"/>
                <a:cs typeface="Roboto"/>
                <a:sym typeface="Roboto"/>
              </a:rPr>
              <a:t>WebP</a:t>
            </a:r>
            <a:endParaRPr b="1"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Web images, modern applications.</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Lossy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Smaller file size than JPEG and PNG, supports transparency and animation.</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Not universally supported by older browsers.</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1200"/>
              </a:spcBef>
              <a:spcAft>
                <a:spcPts val="0"/>
              </a:spcAft>
              <a:buClr>
                <a:srgbClr val="000000"/>
              </a:buClr>
              <a:buSzPts val="1200"/>
              <a:buFont typeface="Arial"/>
              <a:buNone/>
            </a:pPr>
            <a:r>
              <a:rPr b="1" i="0" lang="en" sz="1200" u="none" cap="none" strike="noStrike">
                <a:solidFill>
                  <a:schemeClr val="dk1"/>
                </a:solidFill>
                <a:latin typeface="Roboto"/>
                <a:ea typeface="Roboto"/>
                <a:cs typeface="Roboto"/>
                <a:sym typeface="Roboto"/>
              </a:rPr>
              <a:t>HEIC/HEIF (High Efficiency Image Format)</a:t>
            </a:r>
            <a:endParaRPr b="1"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20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Use Case</a:t>
            </a:r>
            <a:r>
              <a:rPr b="0" i="0" lang="en" sz="1200" u="none" cap="none" strike="noStrike">
                <a:solidFill>
                  <a:schemeClr val="dk1"/>
                </a:solidFill>
                <a:latin typeface="Roboto"/>
                <a:ea typeface="Roboto"/>
                <a:cs typeface="Roboto"/>
                <a:sym typeface="Roboto"/>
              </a:rPr>
              <a:t>: Apple devices, modern photography.</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Compression</a:t>
            </a:r>
            <a:r>
              <a:rPr b="0" i="0" lang="en" sz="1200" u="none" cap="none" strike="noStrike">
                <a:solidFill>
                  <a:schemeClr val="dk1"/>
                </a:solidFill>
                <a:latin typeface="Roboto"/>
                <a:ea typeface="Roboto"/>
                <a:cs typeface="Roboto"/>
                <a:sym typeface="Roboto"/>
              </a:rPr>
              <a:t>: Lossy or lossless.</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Pros</a:t>
            </a:r>
            <a:r>
              <a:rPr b="0" i="0" lang="en" sz="1200" u="none" cap="none" strike="noStrike">
                <a:solidFill>
                  <a:schemeClr val="dk1"/>
                </a:solidFill>
                <a:latin typeface="Roboto"/>
                <a:ea typeface="Roboto"/>
                <a:cs typeface="Roboto"/>
                <a:sym typeface="Roboto"/>
              </a:rPr>
              <a:t>: High quality with small file size, supports transparency.</a:t>
            </a:r>
            <a:endParaRPr b="0" i="0" sz="1200" u="none" cap="none" strike="noStrike">
              <a:solidFill>
                <a:schemeClr val="dk1"/>
              </a:solidFill>
              <a:latin typeface="Roboto"/>
              <a:ea typeface="Roboto"/>
              <a:cs typeface="Roboto"/>
              <a:sym typeface="Roboto"/>
            </a:endParaRPr>
          </a:p>
          <a:p>
            <a:pPr indent="-304800" lvl="0" marL="457200" marR="0" rtl="0" algn="l">
              <a:lnSpc>
                <a:spcPct val="150000"/>
              </a:lnSpc>
              <a:spcBef>
                <a:spcPts val="0"/>
              </a:spcBef>
              <a:spcAft>
                <a:spcPts val="0"/>
              </a:spcAft>
              <a:buClr>
                <a:schemeClr val="dk1"/>
              </a:buClr>
              <a:buSzPts val="1200"/>
              <a:buFont typeface="Roboto"/>
              <a:buChar char="●"/>
            </a:pPr>
            <a:r>
              <a:rPr b="1" i="0" lang="en" sz="1200" u="none" cap="none" strike="noStrike">
                <a:solidFill>
                  <a:schemeClr val="dk1"/>
                </a:solidFill>
                <a:latin typeface="Roboto"/>
                <a:ea typeface="Roboto"/>
                <a:cs typeface="Roboto"/>
                <a:sym typeface="Roboto"/>
              </a:rPr>
              <a:t>Cons</a:t>
            </a:r>
            <a:r>
              <a:rPr b="0" i="0" lang="en" sz="1200" u="none" cap="none" strike="noStrike">
                <a:solidFill>
                  <a:schemeClr val="dk1"/>
                </a:solidFill>
                <a:latin typeface="Roboto"/>
                <a:ea typeface="Roboto"/>
                <a:cs typeface="Roboto"/>
                <a:sym typeface="Roboto"/>
              </a:rPr>
              <a:t>: Limited compatibility outside Apple ecosystem.</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300"/>
              </a:spcBef>
              <a:spcAft>
                <a:spcPts val="0"/>
              </a:spcAft>
              <a:buClr>
                <a:srgbClr val="000000"/>
              </a:buClr>
              <a:buSzPts val="1200"/>
              <a:buFont typeface="Arial"/>
              <a:buNone/>
            </a:pPr>
            <a:r>
              <a:t/>
            </a:r>
            <a:endParaRPr b="0" i="0" sz="1200" u="none" cap="none" strike="noStrike">
              <a:solidFill>
                <a:schemeClr val="dk1"/>
              </a:solidFill>
              <a:latin typeface="Roboto"/>
              <a:ea typeface="Roboto"/>
              <a:cs typeface="Roboto"/>
              <a:sym typeface="Roboto"/>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pic>
        <p:nvPicPr>
          <p:cNvPr id="325" name="Google Shape;325;g335d5f3a1de_1_153"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g33fb3adfbd4_0_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4" name="Google Shape;74;g33fb3adfbd4_0_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75" name="Google Shape;75;g33fb3adfbd4_0_2"/>
          <p:cNvSpPr txBox="1"/>
          <p:nvPr/>
        </p:nvSpPr>
        <p:spPr>
          <a:xfrm>
            <a:off x="110600" y="727950"/>
            <a:ext cx="8876100" cy="11436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1200"/>
              </a:spcBef>
              <a:spcAft>
                <a:spcPts val="0"/>
              </a:spcAft>
              <a:buClr>
                <a:schemeClr val="dk1"/>
              </a:buClr>
              <a:buSzPts val="1100"/>
              <a:buFont typeface="Arial"/>
              <a:buNone/>
            </a:pPr>
            <a:r>
              <a:rPr b="0" i="0" lang="en" sz="1400" u="none" cap="none" strike="noStrike">
                <a:solidFill>
                  <a:schemeClr val="dk1"/>
                </a:solidFill>
                <a:latin typeface="Arial"/>
                <a:ea typeface="Arial"/>
                <a:cs typeface="Arial"/>
                <a:sym typeface="Arial"/>
              </a:rPr>
              <a:t>A </a:t>
            </a:r>
            <a:r>
              <a:rPr b="1" i="0" lang="en" sz="1400" u="none" cap="none" strike="noStrike">
                <a:solidFill>
                  <a:schemeClr val="dk1"/>
                </a:solidFill>
                <a:latin typeface="Arial"/>
                <a:ea typeface="Arial"/>
                <a:cs typeface="Arial"/>
                <a:sym typeface="Arial"/>
              </a:rPr>
              <a:t>digital image</a:t>
            </a:r>
            <a:r>
              <a:rPr b="0" i="0" lang="en" sz="1400" u="none" cap="none" strike="noStrike">
                <a:solidFill>
                  <a:schemeClr val="dk1"/>
                </a:solidFill>
                <a:latin typeface="Arial"/>
                <a:ea typeface="Arial"/>
                <a:cs typeface="Arial"/>
                <a:sym typeface="Arial"/>
              </a:rPr>
              <a:t> is made up of tiny squares called </a:t>
            </a:r>
            <a:r>
              <a:rPr b="1" i="0" lang="en" sz="1400" u="none" cap="none" strike="noStrike">
                <a:solidFill>
                  <a:schemeClr val="dk1"/>
                </a:solidFill>
                <a:latin typeface="Arial"/>
                <a:ea typeface="Arial"/>
                <a:cs typeface="Arial"/>
                <a:sym typeface="Arial"/>
              </a:rPr>
              <a:t>pixels</a:t>
            </a:r>
            <a:r>
              <a:rPr b="0" i="0" lang="en" sz="1400" u="none" cap="none" strike="noStrike">
                <a:solidFill>
                  <a:schemeClr val="dk1"/>
                </a:solidFill>
                <a:latin typeface="Arial"/>
                <a:ea typeface="Arial"/>
                <a:cs typeface="Arial"/>
                <a:sym typeface="Arial"/>
              </a:rPr>
              <a:t> that store color or brightness information. When these pixels are arranged in a grid, they form an image that can be displayed on a screen. OpenCV, a powerful computer vision library, helps in processing these digital images to extract useful information, enhance quality, or detect objects.</a:t>
            </a:r>
            <a:endParaRPr b="1" i="0" sz="1900" u="none" cap="none" strike="noStrike">
              <a:solidFill>
                <a:schemeClr val="dk1"/>
              </a:solidFill>
              <a:latin typeface="Arial"/>
              <a:ea typeface="Arial"/>
              <a:cs typeface="Arial"/>
              <a:sym typeface="Arial"/>
            </a:endParaRPr>
          </a:p>
        </p:txBody>
      </p:sp>
      <p:pic>
        <p:nvPicPr>
          <p:cNvPr id="76" name="Google Shape;76;g33fb3adfbd4_0_2" title="New Omo LOGO.png"/>
          <p:cNvPicPr preferRelativeResize="0"/>
          <p:nvPr/>
        </p:nvPicPr>
        <p:blipFill rotWithShape="1">
          <a:blip r:embed="rId4">
            <a:alphaModFix/>
          </a:blip>
          <a:srcRect b="0" l="0" r="0" t="0"/>
          <a:stretch/>
        </p:blipFill>
        <p:spPr>
          <a:xfrm>
            <a:off x="8123550" y="180300"/>
            <a:ext cx="1020449" cy="355726"/>
          </a:xfrm>
          <a:prstGeom prst="rect">
            <a:avLst/>
          </a:prstGeom>
          <a:noFill/>
          <a:ln>
            <a:noFill/>
          </a:ln>
        </p:spPr>
      </p:pic>
      <p:pic>
        <p:nvPicPr>
          <p:cNvPr id="77" name="Google Shape;77;g33fb3adfbd4_0_2"/>
          <p:cNvPicPr preferRelativeResize="0"/>
          <p:nvPr/>
        </p:nvPicPr>
        <p:blipFill>
          <a:blip r:embed="rId5">
            <a:alphaModFix/>
          </a:blip>
          <a:stretch>
            <a:fillRect/>
          </a:stretch>
        </p:blipFill>
        <p:spPr>
          <a:xfrm>
            <a:off x="5941625" y="1895975"/>
            <a:ext cx="3090150" cy="2856450"/>
          </a:xfrm>
          <a:prstGeom prst="rect">
            <a:avLst/>
          </a:prstGeom>
          <a:noFill/>
          <a:ln>
            <a:noFill/>
          </a:ln>
        </p:spPr>
      </p:pic>
      <p:sp>
        <p:nvSpPr>
          <p:cNvPr id="78" name="Google Shape;78;g33fb3adfbd4_0_2"/>
          <p:cNvSpPr txBox="1"/>
          <p:nvPr/>
        </p:nvSpPr>
        <p:spPr>
          <a:xfrm>
            <a:off x="0" y="1895975"/>
            <a:ext cx="5756400" cy="29160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1200"/>
              </a:spcBef>
              <a:spcAft>
                <a:spcPts val="0"/>
              </a:spcAft>
              <a:buClr>
                <a:schemeClr val="dk1"/>
              </a:buClr>
              <a:buSzPts val="1100"/>
              <a:buFont typeface="Arial"/>
              <a:buNone/>
            </a:pPr>
            <a:r>
              <a:rPr b="1" i="0" lang="en" sz="1300" u="none" cap="none" strike="noStrike">
                <a:solidFill>
                  <a:srgbClr val="242424"/>
                </a:solidFill>
                <a:highlight>
                  <a:srgbClr val="FFFFFF"/>
                </a:highlight>
              </a:rPr>
              <a:t>Pixels: </a:t>
            </a:r>
            <a:r>
              <a:rPr i="0" lang="en" sz="1300" u="none" cap="none" strike="noStrike">
                <a:solidFill>
                  <a:srgbClr val="242424"/>
                </a:solidFill>
                <a:highlight>
                  <a:srgbClr val="FFFFFF"/>
                </a:highlight>
              </a:rPr>
              <a:t>Let’s start with the </a:t>
            </a:r>
            <a:r>
              <a:rPr b="1" i="0" lang="en" sz="1300" u="none" cap="none" strike="noStrike">
                <a:solidFill>
                  <a:srgbClr val="242424"/>
                </a:solidFill>
                <a:highlight>
                  <a:srgbClr val="FFFFFF"/>
                </a:highlight>
              </a:rPr>
              <a:t>‘Pixel’. </a:t>
            </a:r>
            <a:r>
              <a:rPr i="0" lang="en" sz="1300" u="none" cap="none" strike="noStrike">
                <a:solidFill>
                  <a:srgbClr val="242424"/>
                </a:solidFill>
                <a:highlight>
                  <a:srgbClr val="FFFFFF"/>
                </a:highlight>
              </a:rPr>
              <a:t>Generally,</a:t>
            </a:r>
            <a:r>
              <a:rPr b="1" i="0" lang="en" sz="1300" u="none" cap="none" strike="noStrike">
                <a:solidFill>
                  <a:srgbClr val="242424"/>
                </a:solidFill>
                <a:highlight>
                  <a:srgbClr val="FFFFFF"/>
                </a:highlight>
              </a:rPr>
              <a:t> </a:t>
            </a:r>
            <a:r>
              <a:rPr i="0" lang="en" sz="1300" u="none" cap="none" strike="noStrike">
                <a:solidFill>
                  <a:srgbClr val="242424"/>
                </a:solidFill>
                <a:highlight>
                  <a:srgbClr val="FFFFFF"/>
                </a:highlight>
              </a:rPr>
              <a:t>images are composed of pixels, or “picture elements,” which serve as the core units. Each pixel represents vital information about color and brightness, collectively forming the visual representation. In grayscale images, a pixel’s intensity value denotes its brightness on a scale from 0 (black) to 255 (white) within an 8-bit system. For colored images, pixels contain information for three primary color channels:</a:t>
            </a:r>
            <a:r>
              <a:rPr b="1" i="0" lang="en" sz="1300" u="none" cap="none" strike="noStrike">
                <a:solidFill>
                  <a:srgbClr val="242424"/>
                </a:solidFill>
                <a:highlight>
                  <a:srgbClr val="FFFFFF"/>
                </a:highlight>
              </a:rPr>
              <a:t> Red (R</a:t>
            </a:r>
            <a:r>
              <a:rPr i="0" lang="en" sz="1300" u="none" cap="none" strike="noStrike">
                <a:solidFill>
                  <a:srgbClr val="242424"/>
                </a:solidFill>
                <a:highlight>
                  <a:srgbClr val="FFFFFF"/>
                </a:highlight>
              </a:rPr>
              <a:t>), </a:t>
            </a:r>
            <a:r>
              <a:rPr b="1" i="0" lang="en" sz="1300" u="none" cap="none" strike="noStrike">
                <a:solidFill>
                  <a:srgbClr val="242424"/>
                </a:solidFill>
                <a:highlight>
                  <a:srgbClr val="FFFFFF"/>
                </a:highlight>
              </a:rPr>
              <a:t>Green (G</a:t>
            </a:r>
            <a:r>
              <a:rPr i="0" lang="en" sz="1300" u="none" cap="none" strike="noStrike">
                <a:solidFill>
                  <a:srgbClr val="242424"/>
                </a:solidFill>
                <a:highlight>
                  <a:srgbClr val="FFFFFF"/>
                </a:highlight>
              </a:rPr>
              <a:t>), and</a:t>
            </a:r>
            <a:r>
              <a:rPr b="1" i="0" lang="en" sz="1300" u="none" cap="none" strike="noStrike">
                <a:solidFill>
                  <a:srgbClr val="242424"/>
                </a:solidFill>
                <a:highlight>
                  <a:srgbClr val="FFFFFF"/>
                </a:highlight>
              </a:rPr>
              <a:t> Blue (B)</a:t>
            </a:r>
            <a:r>
              <a:rPr i="0" lang="en" sz="1300" u="none" cap="none" strike="noStrike">
                <a:solidFill>
                  <a:srgbClr val="242424"/>
                </a:solidFill>
                <a:highlight>
                  <a:srgbClr val="FFFFFF"/>
                </a:highlight>
              </a:rPr>
              <a:t>, with each channel’s intensity ranging from 0 to 255. Different combinations of these values produce a diverse spectrum of colors. For instance, full intensity in all channels (255, 255, 255) results in white, while no intensity in any channel (0, 0, 0) yields black. This is the very fundamental understanding of pixel intensity for image representation and processing in the digital domain.</a:t>
            </a:r>
            <a:endParaRPr b="1" i="0" sz="1700" u="none" cap="none" strike="noStrike">
              <a:solidFill>
                <a:schemeClr val="dk1"/>
              </a:solidFill>
              <a:latin typeface="Arial"/>
              <a:ea typeface="Arial"/>
              <a:cs typeface="Arial"/>
              <a:sym typeface="Arial"/>
            </a:endParaRPr>
          </a:p>
        </p:txBody>
      </p:sp>
      <p:sp>
        <p:nvSpPr>
          <p:cNvPr id="79" name="Google Shape;79;g33fb3adfbd4_0_2"/>
          <p:cNvSpPr txBox="1"/>
          <p:nvPr/>
        </p:nvSpPr>
        <p:spPr>
          <a:xfrm>
            <a:off x="194700" y="241825"/>
            <a:ext cx="6093900" cy="4617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800">
                <a:solidFill>
                  <a:schemeClr val="dk1"/>
                </a:solidFill>
              </a:rPr>
              <a:t>What is a Digital Image in OpenCV?</a:t>
            </a:r>
            <a:endParaRPr b="1" sz="18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g351e3bf2e88_0_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1" name="Google Shape;331;g351e3bf2e88_0_8"/>
          <p:cNvPicPr preferRelativeResize="0"/>
          <p:nvPr/>
        </p:nvPicPr>
        <p:blipFill rotWithShape="1">
          <a:blip r:embed="rId3">
            <a:alphaModFix/>
          </a:blip>
          <a:srcRect b="0" l="0" r="0" t="0"/>
          <a:stretch/>
        </p:blipFill>
        <p:spPr>
          <a:xfrm>
            <a:off x="0" y="53225"/>
            <a:ext cx="9144000" cy="5143500"/>
          </a:xfrm>
          <a:prstGeom prst="rect">
            <a:avLst/>
          </a:prstGeom>
          <a:noFill/>
          <a:ln>
            <a:noFill/>
          </a:ln>
        </p:spPr>
      </p:pic>
      <p:pic>
        <p:nvPicPr>
          <p:cNvPr id="332" name="Google Shape;332;g351e3bf2e88_0_8"/>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33" name="Google Shape;333;g351e3bf2e88_0_8"/>
          <p:cNvSpPr txBox="1"/>
          <p:nvPr/>
        </p:nvSpPr>
        <p:spPr>
          <a:xfrm>
            <a:off x="422400" y="255375"/>
            <a:ext cx="8493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a:solidFill>
                  <a:schemeClr val="dk1"/>
                </a:solidFill>
              </a:rPr>
              <a:t>Exercise</a:t>
            </a:r>
            <a:endParaRPr i="0" sz="1800" u="none" cap="none" strike="noStrike">
              <a:solidFill>
                <a:schemeClr val="dk1"/>
              </a:solidFill>
            </a:endParaRPr>
          </a:p>
        </p:txBody>
      </p:sp>
      <p:pic>
        <p:nvPicPr>
          <p:cNvPr id="334" name="Google Shape;334;g351e3bf2e88_0_8"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335" name="Google Shape;335;g351e3bf2e88_0_8"/>
          <p:cNvSpPr txBox="1"/>
          <p:nvPr/>
        </p:nvSpPr>
        <p:spPr>
          <a:xfrm>
            <a:off x="79825" y="1090350"/>
            <a:ext cx="8742000" cy="321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rPr>
              <a:t>1. What is the basic unit of a digital image?</a:t>
            </a:r>
            <a:br>
              <a:rPr b="1" lang="en" sz="1200">
                <a:solidFill>
                  <a:schemeClr val="dk1"/>
                </a:solidFill>
              </a:rPr>
            </a:br>
            <a:r>
              <a:rPr lang="en" sz="1200">
                <a:solidFill>
                  <a:schemeClr val="dk1"/>
                </a:solidFill>
              </a:rPr>
              <a:t> A. Grid</a:t>
            </a:r>
            <a:br>
              <a:rPr lang="en" sz="1200">
                <a:solidFill>
                  <a:schemeClr val="dk1"/>
                </a:solidFill>
              </a:rPr>
            </a:br>
            <a:r>
              <a:rPr lang="en" sz="1200">
                <a:solidFill>
                  <a:schemeClr val="dk1"/>
                </a:solidFill>
              </a:rPr>
              <a:t> B. Frame</a:t>
            </a:r>
            <a:br>
              <a:rPr lang="en" sz="1200">
                <a:solidFill>
                  <a:schemeClr val="dk1"/>
                </a:solidFill>
              </a:rPr>
            </a:br>
            <a:r>
              <a:rPr lang="en" sz="1200">
                <a:solidFill>
                  <a:schemeClr val="dk1"/>
                </a:solidFill>
              </a:rPr>
              <a:t> C. Pixel</a:t>
            </a:r>
            <a:br>
              <a:rPr lang="en" sz="1200">
                <a:solidFill>
                  <a:schemeClr val="dk1"/>
                </a:solidFill>
              </a:rPr>
            </a:br>
            <a:r>
              <a:rPr lang="en" sz="1200">
                <a:solidFill>
                  <a:schemeClr val="dk1"/>
                </a:solidFill>
              </a:rPr>
              <a:t> D. Channel</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Answer:</a:t>
            </a:r>
            <a:r>
              <a:rPr lang="en" sz="1200">
                <a:solidFill>
                  <a:schemeClr val="dk1"/>
                </a:solidFill>
              </a:rPr>
              <a:t> C. Pixel</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2. What does the intensity value of a pixel represent in a grayscale image?</a:t>
            </a:r>
            <a:br>
              <a:rPr b="1" lang="en" sz="1200">
                <a:solidFill>
                  <a:schemeClr val="dk1"/>
                </a:solidFill>
              </a:rPr>
            </a:br>
            <a:r>
              <a:rPr lang="en" sz="1200">
                <a:solidFill>
                  <a:schemeClr val="dk1"/>
                </a:solidFill>
              </a:rPr>
              <a:t> A. Image width</a:t>
            </a:r>
            <a:br>
              <a:rPr lang="en" sz="1200">
                <a:solidFill>
                  <a:schemeClr val="dk1"/>
                </a:solidFill>
              </a:rPr>
            </a:br>
            <a:r>
              <a:rPr lang="en" sz="1200">
                <a:solidFill>
                  <a:schemeClr val="dk1"/>
                </a:solidFill>
              </a:rPr>
              <a:t> B. Brightness level</a:t>
            </a:r>
            <a:br>
              <a:rPr lang="en" sz="1200">
                <a:solidFill>
                  <a:schemeClr val="dk1"/>
                </a:solidFill>
              </a:rPr>
            </a:br>
            <a:r>
              <a:rPr lang="en" sz="1200">
                <a:solidFill>
                  <a:schemeClr val="dk1"/>
                </a:solidFill>
              </a:rPr>
              <a:t> C. Color depth</a:t>
            </a:r>
            <a:br>
              <a:rPr lang="en" sz="1200">
                <a:solidFill>
                  <a:schemeClr val="dk1"/>
                </a:solidFill>
              </a:rPr>
            </a:br>
            <a:r>
              <a:rPr lang="en" sz="1200">
                <a:solidFill>
                  <a:schemeClr val="dk1"/>
                </a:solidFill>
              </a:rPr>
              <a:t> D. Image format</a:t>
            </a:r>
            <a:endParaRPr sz="1200">
              <a:solidFill>
                <a:schemeClr val="dk1"/>
              </a:solidFill>
            </a:endParaRPr>
          </a:p>
          <a:p>
            <a:pPr indent="0" lvl="0" marL="0" rtl="0" algn="l">
              <a:lnSpc>
                <a:spcPct val="115000"/>
              </a:lnSpc>
              <a:spcBef>
                <a:spcPts val="1200"/>
              </a:spcBef>
              <a:spcAft>
                <a:spcPts val="0"/>
              </a:spcAft>
              <a:buNone/>
            </a:pPr>
            <a:r>
              <a:rPr lang="en" sz="1200">
                <a:solidFill>
                  <a:schemeClr val="dk1"/>
                </a:solidFill>
              </a:rPr>
              <a:t> </a:t>
            </a:r>
            <a:r>
              <a:rPr b="1" lang="en" sz="1200">
                <a:solidFill>
                  <a:schemeClr val="dk1"/>
                </a:solidFill>
              </a:rPr>
              <a:t>Answer:</a:t>
            </a:r>
            <a:r>
              <a:rPr lang="en" sz="1200">
                <a:solidFill>
                  <a:schemeClr val="dk1"/>
                </a:solidFill>
              </a:rPr>
              <a:t> B. Brightness level</a:t>
            </a:r>
            <a:endParaRPr sz="1200">
              <a:solidFill>
                <a:schemeClr val="dk1"/>
              </a:solidFill>
            </a:endParaRPr>
          </a:p>
          <a:p>
            <a:pPr indent="0" lvl="0" marL="0" rtl="0" algn="l">
              <a:lnSpc>
                <a:spcPct val="115000"/>
              </a:lnSpc>
              <a:spcBef>
                <a:spcPts val="1200"/>
              </a:spcBef>
              <a:spcAft>
                <a:spcPts val="1200"/>
              </a:spcAft>
              <a:buNone/>
            </a:pPr>
            <a:r>
              <a:t/>
            </a:r>
            <a:endParaRPr sz="11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g3531e523860_0_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1" name="Google Shape;341;g3531e523860_0_0"/>
          <p:cNvPicPr preferRelativeResize="0"/>
          <p:nvPr/>
        </p:nvPicPr>
        <p:blipFill rotWithShape="1">
          <a:blip r:embed="rId3">
            <a:alphaModFix/>
          </a:blip>
          <a:srcRect b="0" l="0" r="0" t="0"/>
          <a:stretch/>
        </p:blipFill>
        <p:spPr>
          <a:xfrm>
            <a:off x="0" y="53225"/>
            <a:ext cx="9144000" cy="5143500"/>
          </a:xfrm>
          <a:prstGeom prst="rect">
            <a:avLst/>
          </a:prstGeom>
          <a:noFill/>
          <a:ln>
            <a:noFill/>
          </a:ln>
        </p:spPr>
      </p:pic>
      <p:pic>
        <p:nvPicPr>
          <p:cNvPr id="342" name="Google Shape;342;g3531e523860_0_0"/>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43" name="Google Shape;343;g3531e523860_0_0"/>
          <p:cNvSpPr txBox="1"/>
          <p:nvPr/>
        </p:nvSpPr>
        <p:spPr>
          <a:xfrm>
            <a:off x="422400" y="255375"/>
            <a:ext cx="8493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a:solidFill>
                  <a:schemeClr val="dk1"/>
                </a:solidFill>
              </a:rPr>
              <a:t>Exercise</a:t>
            </a:r>
            <a:endParaRPr i="0" sz="1800" u="none" cap="none" strike="noStrike">
              <a:solidFill>
                <a:schemeClr val="dk1"/>
              </a:solidFill>
            </a:endParaRPr>
          </a:p>
        </p:txBody>
      </p:sp>
      <p:pic>
        <p:nvPicPr>
          <p:cNvPr id="344" name="Google Shape;344;g3531e523860_0_0"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345" name="Google Shape;345;g3531e523860_0_0"/>
          <p:cNvSpPr txBox="1"/>
          <p:nvPr/>
        </p:nvSpPr>
        <p:spPr>
          <a:xfrm>
            <a:off x="79825" y="1090350"/>
            <a:ext cx="8742000" cy="38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3. Which of the following color spaces uses three channels: Red, Green, and Blue?</a:t>
            </a:r>
            <a:br>
              <a:rPr b="1" lang="en" sz="1200">
                <a:solidFill>
                  <a:schemeClr val="dk1"/>
                </a:solidFill>
              </a:rPr>
            </a:br>
            <a:r>
              <a:rPr lang="en" sz="1200">
                <a:solidFill>
                  <a:schemeClr val="dk1"/>
                </a:solidFill>
              </a:rPr>
              <a:t> A. Grayscale</a:t>
            </a:r>
            <a:br>
              <a:rPr lang="en" sz="1200">
                <a:solidFill>
                  <a:schemeClr val="dk1"/>
                </a:solidFill>
              </a:rPr>
            </a:br>
            <a:r>
              <a:rPr lang="en" sz="1200">
                <a:solidFill>
                  <a:schemeClr val="dk1"/>
                </a:solidFill>
              </a:rPr>
              <a:t> B. HSV</a:t>
            </a:r>
            <a:br>
              <a:rPr lang="en" sz="1200">
                <a:solidFill>
                  <a:schemeClr val="dk1"/>
                </a:solidFill>
              </a:rPr>
            </a:br>
            <a:r>
              <a:rPr lang="en" sz="1200">
                <a:solidFill>
                  <a:schemeClr val="dk1"/>
                </a:solidFill>
              </a:rPr>
              <a:t> C. Binary</a:t>
            </a:r>
            <a:br>
              <a:rPr lang="en" sz="1200">
                <a:solidFill>
                  <a:schemeClr val="dk1"/>
                </a:solidFill>
              </a:rPr>
            </a:br>
            <a:r>
              <a:rPr lang="en" sz="1200">
                <a:solidFill>
                  <a:schemeClr val="dk1"/>
                </a:solidFill>
              </a:rPr>
              <a:t> D. RGB</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Answer:</a:t>
            </a:r>
            <a:r>
              <a:rPr lang="en" sz="1200">
                <a:solidFill>
                  <a:schemeClr val="dk1"/>
                </a:solidFill>
              </a:rPr>
              <a:t> D. RGB</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4. What is the formula used in the Luminosity method to convert an RGB image to grayscale?</a:t>
            </a:r>
            <a:br>
              <a:rPr b="1" lang="en" sz="1200">
                <a:solidFill>
                  <a:schemeClr val="dk1"/>
                </a:solidFill>
              </a:rPr>
            </a:br>
            <a:r>
              <a:rPr lang="en" sz="1200">
                <a:solidFill>
                  <a:schemeClr val="dk1"/>
                </a:solidFill>
              </a:rPr>
              <a:t> A. (R + G + B) / 3</a:t>
            </a:r>
            <a:br>
              <a:rPr lang="en" sz="1200">
                <a:solidFill>
                  <a:schemeClr val="dk1"/>
                </a:solidFill>
              </a:rPr>
            </a:br>
            <a:r>
              <a:rPr lang="en" sz="1200">
                <a:solidFill>
                  <a:schemeClr val="dk1"/>
                </a:solidFill>
              </a:rPr>
              <a:t> B. R × G × B</a:t>
            </a:r>
            <a:br>
              <a:rPr lang="en" sz="1200">
                <a:solidFill>
                  <a:schemeClr val="dk1"/>
                </a:solidFill>
              </a:rPr>
            </a:br>
            <a:r>
              <a:rPr lang="en" sz="1200">
                <a:solidFill>
                  <a:schemeClr val="dk1"/>
                </a:solidFill>
              </a:rPr>
              <a:t> C. 0.299 × R + 0.587 × G + 0.114 × B</a:t>
            </a:r>
            <a:br>
              <a:rPr lang="en" sz="1200">
                <a:solidFill>
                  <a:schemeClr val="dk1"/>
                </a:solidFill>
              </a:rPr>
            </a:br>
            <a:r>
              <a:rPr lang="en" sz="1200">
                <a:solidFill>
                  <a:schemeClr val="dk1"/>
                </a:solidFill>
              </a:rPr>
              <a:t> D. 0.5 × (R + G)</a:t>
            </a:r>
            <a:endParaRPr sz="12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b="1" lang="en" sz="1200">
                <a:solidFill>
                  <a:schemeClr val="dk1"/>
                </a:solidFill>
              </a:rPr>
              <a:t>Answer:</a:t>
            </a:r>
            <a:r>
              <a:rPr lang="en" sz="1200">
                <a:solidFill>
                  <a:schemeClr val="dk1"/>
                </a:solidFill>
              </a:rPr>
              <a:t> C. 0.299 × R + 0.587 × G + 0.114 × B</a:t>
            </a:r>
            <a:endParaRPr sz="12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g3531e523860_0_1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1" name="Google Shape;351;g3531e523860_0_10"/>
          <p:cNvPicPr preferRelativeResize="0"/>
          <p:nvPr/>
        </p:nvPicPr>
        <p:blipFill rotWithShape="1">
          <a:blip r:embed="rId3">
            <a:alphaModFix/>
          </a:blip>
          <a:srcRect b="0" l="0" r="0" t="0"/>
          <a:stretch/>
        </p:blipFill>
        <p:spPr>
          <a:xfrm>
            <a:off x="0" y="53225"/>
            <a:ext cx="9144000" cy="5143500"/>
          </a:xfrm>
          <a:prstGeom prst="rect">
            <a:avLst/>
          </a:prstGeom>
          <a:noFill/>
          <a:ln>
            <a:noFill/>
          </a:ln>
        </p:spPr>
      </p:pic>
      <p:pic>
        <p:nvPicPr>
          <p:cNvPr id="352" name="Google Shape;352;g3531e523860_0_10"/>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353" name="Google Shape;353;g3531e523860_0_10"/>
          <p:cNvSpPr txBox="1"/>
          <p:nvPr/>
        </p:nvSpPr>
        <p:spPr>
          <a:xfrm>
            <a:off x="422400" y="255375"/>
            <a:ext cx="8493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b="1" lang="en">
                <a:solidFill>
                  <a:schemeClr val="dk1"/>
                </a:solidFill>
              </a:rPr>
              <a:t>Exercise</a:t>
            </a:r>
            <a:endParaRPr i="0" sz="1800" u="none" cap="none" strike="noStrike">
              <a:solidFill>
                <a:schemeClr val="dk1"/>
              </a:solidFill>
            </a:endParaRPr>
          </a:p>
        </p:txBody>
      </p:sp>
      <p:pic>
        <p:nvPicPr>
          <p:cNvPr id="354" name="Google Shape;354;g3531e523860_0_10"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355" name="Google Shape;355;g3531e523860_0_10"/>
          <p:cNvSpPr txBox="1"/>
          <p:nvPr/>
        </p:nvSpPr>
        <p:spPr>
          <a:xfrm>
            <a:off x="79825" y="1090350"/>
            <a:ext cx="8742000" cy="201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rPr>
              <a:t>5. Which image format is best for storing high-quality images with optional lossless compression and supports layers and transparency?</a:t>
            </a:r>
            <a:br>
              <a:rPr b="1" lang="en" sz="1200">
                <a:solidFill>
                  <a:schemeClr val="dk1"/>
                </a:solidFill>
              </a:rPr>
            </a:br>
            <a:r>
              <a:rPr lang="en" sz="1200">
                <a:solidFill>
                  <a:schemeClr val="dk1"/>
                </a:solidFill>
              </a:rPr>
              <a:t> A. JPEG</a:t>
            </a:r>
            <a:br>
              <a:rPr lang="en" sz="1200">
                <a:solidFill>
                  <a:schemeClr val="dk1"/>
                </a:solidFill>
              </a:rPr>
            </a:br>
            <a:r>
              <a:rPr lang="en" sz="1200">
                <a:solidFill>
                  <a:schemeClr val="dk1"/>
                </a:solidFill>
              </a:rPr>
              <a:t> B. PNG</a:t>
            </a:r>
            <a:br>
              <a:rPr lang="en" sz="1200">
                <a:solidFill>
                  <a:schemeClr val="dk1"/>
                </a:solidFill>
              </a:rPr>
            </a:br>
            <a:r>
              <a:rPr lang="en" sz="1200">
                <a:solidFill>
                  <a:schemeClr val="dk1"/>
                </a:solidFill>
              </a:rPr>
              <a:t> C. TIFF</a:t>
            </a:r>
            <a:br>
              <a:rPr lang="en" sz="1200">
                <a:solidFill>
                  <a:schemeClr val="dk1"/>
                </a:solidFill>
              </a:rPr>
            </a:br>
            <a:r>
              <a:rPr lang="en" sz="1200">
                <a:solidFill>
                  <a:schemeClr val="dk1"/>
                </a:solidFill>
              </a:rPr>
              <a:t> D. BMP</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Answer:</a:t>
            </a:r>
            <a:r>
              <a:rPr lang="en" sz="1200">
                <a:solidFill>
                  <a:schemeClr val="dk1"/>
                </a:solidFill>
              </a:rPr>
              <a:t> C. TIFF</a:t>
            </a:r>
            <a:endParaRPr sz="1200">
              <a:solidFill>
                <a:schemeClr val="dk1"/>
              </a:solidFill>
            </a:endParaRPr>
          </a:p>
          <a:p>
            <a:pPr indent="0" lvl="0" marL="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33fb3adfbd4_0_11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5" name="Google Shape;85;g33fb3adfbd4_0_11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86" name="Google Shape;86;g33fb3adfbd4_0_114" title="DALL·E 2025-03-15 10.13.32 - A close-up visualization of RGB pixels on a digital screen. Each pixel is magnified, showing its red, green, and blue sub-pixel components in a grid p.png"/>
          <p:cNvPicPr preferRelativeResize="0"/>
          <p:nvPr/>
        </p:nvPicPr>
        <p:blipFill rotWithShape="1">
          <a:blip r:embed="rId4">
            <a:alphaModFix/>
          </a:blip>
          <a:srcRect b="0" l="0" r="0" t="0"/>
          <a:stretch/>
        </p:blipFill>
        <p:spPr>
          <a:xfrm>
            <a:off x="4924700" y="950225"/>
            <a:ext cx="3546775" cy="3546775"/>
          </a:xfrm>
          <a:prstGeom prst="rect">
            <a:avLst/>
          </a:prstGeom>
          <a:noFill/>
          <a:ln>
            <a:noFill/>
          </a:ln>
        </p:spPr>
      </p:pic>
      <p:sp>
        <p:nvSpPr>
          <p:cNvPr id="87" name="Google Shape;87;g33fb3adfbd4_0_114"/>
          <p:cNvSpPr txBox="1"/>
          <p:nvPr/>
        </p:nvSpPr>
        <p:spPr>
          <a:xfrm>
            <a:off x="0" y="637575"/>
            <a:ext cx="4784400" cy="4058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t/>
            </a:r>
            <a:endParaRPr b="1"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1" lang="en" sz="1500" u="none" cap="none" strike="noStrike">
                <a:solidFill>
                  <a:srgbClr val="242424"/>
                </a:solidFill>
                <a:highlight>
                  <a:srgbClr val="FFFFFF"/>
                </a:highlight>
                <a:latin typeface="Arial"/>
                <a:ea typeface="Arial"/>
                <a:cs typeface="Arial"/>
                <a:sym typeface="Arial"/>
              </a:rPr>
              <a:t>1. Size:</a:t>
            </a:r>
            <a:r>
              <a:rPr b="0" i="1" lang="en" sz="1500" u="none" cap="none" strike="noStrike">
                <a:solidFill>
                  <a:srgbClr val="242424"/>
                </a:solidFill>
                <a:highlight>
                  <a:srgbClr val="FFFFFF"/>
                </a:highlight>
                <a:latin typeface="Arial"/>
                <a:ea typeface="Arial"/>
                <a:cs typeface="Arial"/>
                <a:sym typeface="Arial"/>
              </a:rPr>
              <a:t> Size denotes the height and width of an digital image, which is measured by the number of pixels.</a:t>
            </a:r>
            <a:endParaRPr b="0"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1"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1" lang="en" sz="1500" u="none" cap="none" strike="noStrike">
                <a:solidFill>
                  <a:srgbClr val="242424"/>
                </a:solidFill>
                <a:highlight>
                  <a:srgbClr val="FFFFFF"/>
                </a:highlight>
                <a:latin typeface="Arial"/>
                <a:ea typeface="Arial"/>
                <a:cs typeface="Arial"/>
                <a:sym typeface="Arial"/>
              </a:rPr>
              <a:t>2. Color space</a:t>
            </a:r>
            <a:r>
              <a:rPr b="0" i="1" lang="en" sz="1500" u="none" cap="none" strike="noStrike">
                <a:solidFill>
                  <a:srgbClr val="242424"/>
                </a:solidFill>
                <a:highlight>
                  <a:srgbClr val="FFFFFF"/>
                </a:highlight>
                <a:latin typeface="Arial"/>
                <a:ea typeface="Arial"/>
                <a:cs typeface="Arial"/>
                <a:sym typeface="Arial"/>
              </a:rPr>
              <a:t>: It represents various conceivable color spaces, including Grayscale, RGB, and HSV. The image of the duck is depicted in the RGB color space.</a:t>
            </a:r>
            <a:endParaRPr b="0"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1"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rPr b="1" i="1" lang="en" sz="1500" u="none" cap="none" strike="noStrike">
                <a:solidFill>
                  <a:srgbClr val="242424"/>
                </a:solidFill>
                <a:highlight>
                  <a:srgbClr val="FFFFFF"/>
                </a:highlight>
                <a:latin typeface="Arial"/>
                <a:ea typeface="Arial"/>
                <a:cs typeface="Arial"/>
                <a:sym typeface="Arial"/>
              </a:rPr>
              <a:t>3. Channels:</a:t>
            </a:r>
            <a:r>
              <a:rPr b="0" i="1" lang="en" sz="1500" u="none" cap="none" strike="noStrike">
                <a:solidFill>
                  <a:srgbClr val="242424"/>
                </a:solidFill>
                <a:highlight>
                  <a:srgbClr val="FFFFFF"/>
                </a:highlight>
                <a:latin typeface="Arial"/>
                <a:ea typeface="Arial"/>
                <a:cs typeface="Arial"/>
                <a:sym typeface="Arial"/>
              </a:rPr>
              <a:t> This explains the attributes of a color space — For example, RGB has three color channels: Red, Green, and Blue.</a:t>
            </a:r>
            <a:endParaRPr b="0"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1" sz="1500" u="none" cap="none" strike="noStrike">
              <a:solidFill>
                <a:srgbClr val="242424"/>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Arial"/>
              <a:buNone/>
            </a:pPr>
            <a:r>
              <a:t/>
            </a:r>
            <a:endParaRPr b="0" i="1" sz="1500" u="none" cap="none" strike="noStrike">
              <a:solidFill>
                <a:srgbClr val="242424"/>
              </a:solidFill>
              <a:highlight>
                <a:srgbClr val="FFFFFF"/>
              </a:highlight>
              <a:latin typeface="Georgia"/>
              <a:ea typeface="Georgia"/>
              <a:cs typeface="Georgia"/>
              <a:sym typeface="Georgia"/>
            </a:endParaRPr>
          </a:p>
          <a:p>
            <a:pPr indent="0" lvl="0" marL="0" marR="0" rtl="0" algn="l">
              <a:lnSpc>
                <a:spcPct val="218181"/>
              </a:lnSpc>
              <a:spcBef>
                <a:spcPts val="3200"/>
              </a:spcBef>
              <a:spcAft>
                <a:spcPts val="0"/>
              </a:spcAft>
              <a:buClr>
                <a:srgbClr val="000000"/>
              </a:buClr>
              <a:buSzPts val="1500"/>
              <a:buFont typeface="Arial"/>
              <a:buNone/>
            </a:pPr>
            <a:r>
              <a:t/>
            </a:r>
            <a:endParaRPr b="0" i="0" sz="1500" u="none" cap="none" strike="noStrike">
              <a:solidFill>
                <a:srgbClr val="242424"/>
              </a:solidFill>
              <a:highlight>
                <a:srgbClr val="FFFFFF"/>
              </a:highlight>
              <a:latin typeface="Georgia"/>
              <a:ea typeface="Georgia"/>
              <a:cs typeface="Georgia"/>
              <a:sym typeface="Georgia"/>
            </a:endParaRPr>
          </a:p>
        </p:txBody>
      </p:sp>
      <p:pic>
        <p:nvPicPr>
          <p:cNvPr id="88" name="Google Shape;88;g33fb3adfbd4_0_114"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89" name="Google Shape;89;g33fb3adfbd4_0_114"/>
          <p:cNvSpPr txBox="1"/>
          <p:nvPr/>
        </p:nvSpPr>
        <p:spPr>
          <a:xfrm>
            <a:off x="61700" y="303400"/>
            <a:ext cx="4863000" cy="4617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242424"/>
                </a:solidFill>
                <a:highlight>
                  <a:schemeClr val="lt1"/>
                </a:highlight>
              </a:rPr>
              <a:t>Digital images have 3 major components:</a:t>
            </a:r>
            <a:endParaRPr b="1" sz="1800">
              <a:solidFill>
                <a:srgbClr val="242424"/>
              </a:solidFill>
              <a:highlight>
                <a:schemeClr val="lt1"/>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33fb3adfbd4_0_1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5" name="Google Shape;95;g33fb3adfbd4_0_12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96" name="Google Shape;96;g33fb3adfbd4_0_120"/>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97" name="Google Shape;97;g33fb3adfbd4_0_120"/>
          <p:cNvSpPr txBox="1"/>
          <p:nvPr/>
        </p:nvSpPr>
        <p:spPr>
          <a:xfrm>
            <a:off x="54325" y="264800"/>
            <a:ext cx="8166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800">
                <a:solidFill>
                  <a:srgbClr val="242424"/>
                </a:solidFill>
                <a:highlight>
                  <a:srgbClr val="FFFFFF"/>
                </a:highlight>
                <a:latin typeface="Georgia"/>
                <a:ea typeface="Georgia"/>
                <a:cs typeface="Georgia"/>
                <a:sym typeface="Georgia"/>
              </a:rPr>
              <a:t>T</a:t>
            </a:r>
            <a:r>
              <a:rPr b="1" i="0" lang="en" sz="1800" u="none" cap="none" strike="noStrike">
                <a:solidFill>
                  <a:srgbClr val="242424"/>
                </a:solidFill>
                <a:highlight>
                  <a:srgbClr val="FFFFFF"/>
                </a:highlight>
                <a:latin typeface="Georgia"/>
                <a:ea typeface="Georgia"/>
                <a:cs typeface="Georgia"/>
                <a:sym typeface="Georgia"/>
              </a:rPr>
              <a:t>he separate images of the Red (R), Green (G), and Blue (B) channels extracted from the RGB representation of the duck below:</a:t>
            </a:r>
            <a:endParaRPr b="1" i="0" sz="1800" u="none" cap="none" strike="noStrike">
              <a:solidFill>
                <a:schemeClr val="dk2"/>
              </a:solidFill>
            </a:endParaRPr>
          </a:p>
        </p:txBody>
      </p:sp>
      <p:pic>
        <p:nvPicPr>
          <p:cNvPr id="98" name="Google Shape;98;g33fb3adfbd4_0_120" title="DALL·E 2025-03-15 11.39.06 - A visual representation of color spaces from an original image. The image features a colorful bird on the left, with three split versions on the right.png"/>
          <p:cNvPicPr preferRelativeResize="0"/>
          <p:nvPr/>
        </p:nvPicPr>
        <p:blipFill rotWithShape="1">
          <a:blip r:embed="rId5">
            <a:alphaModFix/>
          </a:blip>
          <a:srcRect b="5061" l="0" r="0" t="5204"/>
          <a:stretch/>
        </p:blipFill>
        <p:spPr>
          <a:xfrm>
            <a:off x="4647275" y="1222125"/>
            <a:ext cx="3829901" cy="3436774"/>
          </a:xfrm>
          <a:prstGeom prst="rect">
            <a:avLst/>
          </a:prstGeom>
          <a:noFill/>
          <a:ln>
            <a:noFill/>
          </a:ln>
        </p:spPr>
      </p:pic>
      <p:sp>
        <p:nvSpPr>
          <p:cNvPr id="99" name="Google Shape;99;g33fb3adfbd4_0_120"/>
          <p:cNvSpPr txBox="1"/>
          <p:nvPr/>
        </p:nvSpPr>
        <p:spPr>
          <a:xfrm>
            <a:off x="54325" y="1089150"/>
            <a:ext cx="4303500" cy="2965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3200"/>
              </a:spcBef>
              <a:spcAft>
                <a:spcPts val="0"/>
              </a:spcAft>
              <a:buClr>
                <a:schemeClr val="dk1"/>
              </a:buClr>
              <a:buSzPts val="1100"/>
              <a:buFont typeface="Arial"/>
              <a:buNone/>
            </a:pPr>
            <a:r>
              <a:rPr b="1" i="0" lang="en" sz="1500" u="none" cap="none" strike="noStrike">
                <a:solidFill>
                  <a:srgbClr val="242424"/>
                </a:solidFill>
                <a:highlight>
                  <a:srgbClr val="FFFFFF"/>
                </a:highlight>
                <a:latin typeface="Georgia"/>
                <a:ea typeface="Georgia"/>
                <a:cs typeface="Georgia"/>
                <a:sym typeface="Georgia"/>
              </a:rPr>
              <a:t>RGB Color Scheme:</a:t>
            </a:r>
            <a:r>
              <a:rPr b="0" i="0" lang="en" sz="1500" u="none" cap="none" strike="noStrike">
                <a:solidFill>
                  <a:srgbClr val="242424"/>
                </a:solidFill>
                <a:highlight>
                  <a:srgbClr val="FFFFFF"/>
                </a:highlight>
                <a:latin typeface="Georgia"/>
                <a:ea typeface="Georgia"/>
                <a:cs typeface="Georgia"/>
                <a:sym typeface="Georgia"/>
              </a:rPr>
              <a:t> The RGB color model,widely utilized in digital devices and displays, derives its name from the primary additive colors: Red, Green, and Blue. In this model, colors are formed through the combination of varying intensities of these three primary hues. Each channel (R, G, B) has an intensity range from 0 to 255, offering a staggering 16.8 million possible color variations (256³).</a:t>
            </a:r>
            <a:endParaRPr b="0" i="0" sz="1500" u="none" cap="none" strike="noStrike">
              <a:solidFill>
                <a:srgbClr val="242424"/>
              </a:solidFill>
              <a:highlight>
                <a:srgbClr val="FFFFFF"/>
              </a:highlight>
              <a:latin typeface="Georgia"/>
              <a:ea typeface="Georgia"/>
              <a:cs typeface="Georgia"/>
              <a:sym typeface="Georgia"/>
            </a:endParaRPr>
          </a:p>
          <a:p>
            <a:pPr indent="0" lvl="0" marL="0" marR="0" rtl="0" algn="just">
              <a:lnSpc>
                <a:spcPct val="115000"/>
              </a:lnSpc>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a:p>
            <a:pPr indent="0" lvl="0" marL="0" marR="0" rtl="0" algn="just">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100" name="Google Shape;100;g33fb3adfbd4_0_120" title="New Omo LOGO.png"/>
          <p:cNvPicPr preferRelativeResize="0"/>
          <p:nvPr/>
        </p:nvPicPr>
        <p:blipFill rotWithShape="1">
          <a:blip r:embed="rId6">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33fb3adfbd4_0_1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6" name="Google Shape;106;g33fb3adfbd4_0_126"/>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07" name="Google Shape;107;g33fb3adfbd4_0_126"/>
          <p:cNvPicPr preferRelativeResize="0"/>
          <p:nvPr/>
        </p:nvPicPr>
        <p:blipFill rotWithShape="1">
          <a:blip r:embed="rId4">
            <a:alphaModFix/>
          </a:blip>
          <a:srcRect b="3516" l="0" r="0" t="8579"/>
          <a:stretch/>
        </p:blipFill>
        <p:spPr>
          <a:xfrm>
            <a:off x="1036475" y="1190875"/>
            <a:ext cx="6078449" cy="3055425"/>
          </a:xfrm>
          <a:prstGeom prst="rect">
            <a:avLst/>
          </a:prstGeom>
          <a:noFill/>
          <a:ln>
            <a:noFill/>
          </a:ln>
        </p:spPr>
      </p:pic>
      <p:pic>
        <p:nvPicPr>
          <p:cNvPr id="108" name="Google Shape;108;g33fb3adfbd4_0_126"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109" name="Google Shape;109;g33fb3adfbd4_0_126"/>
          <p:cNvSpPr txBox="1"/>
          <p:nvPr/>
        </p:nvSpPr>
        <p:spPr>
          <a:xfrm>
            <a:off x="206300" y="433913"/>
            <a:ext cx="7738800" cy="4155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solidFill>
                  <a:srgbClr val="242424"/>
                </a:solidFill>
                <a:highlight>
                  <a:srgbClr val="FFFFFF"/>
                </a:highlight>
                <a:latin typeface="Georgia"/>
                <a:ea typeface="Georgia"/>
                <a:cs typeface="Georgia"/>
                <a:sym typeface="Georgia"/>
              </a:rPr>
              <a:t>T</a:t>
            </a:r>
            <a:r>
              <a:rPr b="1" i="0" lang="en" sz="1500" u="none" cap="none" strike="noStrike">
                <a:solidFill>
                  <a:srgbClr val="242424"/>
                </a:solidFill>
                <a:highlight>
                  <a:srgbClr val="FFFFFF"/>
                </a:highlight>
                <a:latin typeface="Georgia"/>
                <a:ea typeface="Georgia"/>
                <a:cs typeface="Georgia"/>
                <a:sym typeface="Georgia"/>
              </a:rPr>
              <a:t>he </a:t>
            </a:r>
            <a:r>
              <a:rPr b="1" lang="en" sz="1500">
                <a:solidFill>
                  <a:srgbClr val="242424"/>
                </a:solidFill>
                <a:highlight>
                  <a:srgbClr val="FFFFFF"/>
                </a:highlight>
                <a:latin typeface="Georgia"/>
                <a:ea typeface="Georgia"/>
                <a:cs typeface="Georgia"/>
                <a:sym typeface="Georgia"/>
              </a:rPr>
              <a:t>higher the pixel intensity value, the more the brightness of the color.</a:t>
            </a:r>
            <a:endParaRPr b="1" i="0" sz="1800" u="none" cap="none" strike="noStrike">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33fb3adfbd4_0_13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5" name="Google Shape;115;g33fb3adfbd4_0_13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16" name="Google Shape;116;g33fb3adfbd4_0_132"/>
          <p:cNvSpPr txBox="1"/>
          <p:nvPr/>
        </p:nvSpPr>
        <p:spPr>
          <a:xfrm>
            <a:off x="190875" y="726025"/>
            <a:ext cx="8248500" cy="3601800"/>
          </a:xfrm>
          <a:prstGeom prst="rect">
            <a:avLst/>
          </a:prstGeom>
          <a:noFill/>
          <a:ln>
            <a:noFill/>
          </a:ln>
        </p:spPr>
        <p:txBody>
          <a:bodyPr anchorCtr="0" anchor="t" bIns="91425" lIns="91425" spcFirstLastPara="1" rIns="91425" wrap="square" tIns="91425">
            <a:spAutoFit/>
          </a:bodyPr>
          <a:lstStyle/>
          <a:p>
            <a:pPr indent="0" lvl="0" marL="25400" marR="0" rtl="0" algn="l">
              <a:lnSpc>
                <a:spcPct val="115000"/>
              </a:lnSpc>
              <a:spcBef>
                <a:spcPts val="3200"/>
              </a:spcBef>
              <a:spcAft>
                <a:spcPts val="0"/>
              </a:spcAft>
              <a:buClr>
                <a:srgbClr val="000000"/>
              </a:buClr>
              <a:buSzPts val="1500"/>
              <a:buFont typeface="Arial"/>
              <a:buNone/>
            </a:pPr>
            <a:r>
              <a:rPr b="1" i="0" lang="en" sz="1500" u="none" cap="none" strike="noStrike">
                <a:solidFill>
                  <a:srgbClr val="FF0000"/>
                </a:solidFill>
                <a:highlight>
                  <a:srgbClr val="FFFFFF"/>
                </a:highlight>
                <a:latin typeface="Arial"/>
                <a:ea typeface="Arial"/>
                <a:cs typeface="Arial"/>
                <a:sym typeface="Arial"/>
              </a:rPr>
              <a:t>Red (R)</a:t>
            </a:r>
            <a:r>
              <a:rPr b="0" i="0" lang="en" sz="1500" u="none" cap="none" strike="noStrike">
                <a:solidFill>
                  <a:srgbClr val="242424"/>
                </a:solidFill>
                <a:highlight>
                  <a:srgbClr val="FFFFFF"/>
                </a:highlight>
                <a:latin typeface="Arial"/>
                <a:ea typeface="Arial"/>
                <a:cs typeface="Arial"/>
                <a:sym typeface="Arial"/>
              </a:rPr>
              <a:t>: Controls the presence of red light in the color spectrum. Maximum intensity (255, 0, 0) yields pure red, while absence (0, 0, 0) results in black.</a:t>
            </a:r>
            <a:endParaRPr b="0" i="0" sz="1500" u="none" cap="none" strike="noStrike">
              <a:solidFill>
                <a:srgbClr val="242424"/>
              </a:solidFill>
              <a:highlight>
                <a:srgbClr val="FFFFFF"/>
              </a:highlight>
              <a:latin typeface="Arial"/>
              <a:ea typeface="Arial"/>
              <a:cs typeface="Arial"/>
              <a:sym typeface="Arial"/>
            </a:endParaRPr>
          </a:p>
          <a:p>
            <a:pPr indent="0" lvl="0" marL="25400" marR="0" rtl="0" algn="l">
              <a:lnSpc>
                <a:spcPct val="115000"/>
              </a:lnSpc>
              <a:spcBef>
                <a:spcPts val="0"/>
              </a:spcBef>
              <a:spcAft>
                <a:spcPts val="0"/>
              </a:spcAft>
              <a:buClr>
                <a:srgbClr val="000000"/>
              </a:buClr>
              <a:buSzPts val="1500"/>
              <a:buFont typeface="Arial"/>
              <a:buNone/>
            </a:pPr>
            <a:r>
              <a:t/>
            </a:r>
            <a:endParaRPr b="0" i="0" sz="1500" u="none" cap="none" strike="noStrike">
              <a:solidFill>
                <a:srgbClr val="242424"/>
              </a:solidFill>
              <a:highlight>
                <a:srgbClr val="FFFFFF"/>
              </a:highlight>
              <a:latin typeface="Arial"/>
              <a:ea typeface="Arial"/>
              <a:cs typeface="Arial"/>
              <a:sym typeface="Arial"/>
            </a:endParaRPr>
          </a:p>
          <a:p>
            <a:pPr indent="0" lvl="0" marL="25400" marR="0" rtl="0" algn="l">
              <a:lnSpc>
                <a:spcPct val="115000"/>
              </a:lnSpc>
              <a:spcBef>
                <a:spcPts val="0"/>
              </a:spcBef>
              <a:spcAft>
                <a:spcPts val="0"/>
              </a:spcAft>
              <a:buClr>
                <a:srgbClr val="000000"/>
              </a:buClr>
              <a:buSzPts val="1500"/>
              <a:buFont typeface="Arial"/>
              <a:buNone/>
            </a:pPr>
            <a:r>
              <a:rPr b="1" i="0" lang="en" sz="1500" u="none" cap="none" strike="noStrike">
                <a:solidFill>
                  <a:srgbClr val="38761D"/>
                </a:solidFill>
                <a:highlight>
                  <a:srgbClr val="FFFFFF"/>
                </a:highlight>
                <a:latin typeface="Arial"/>
                <a:ea typeface="Arial"/>
                <a:cs typeface="Arial"/>
                <a:sym typeface="Arial"/>
              </a:rPr>
              <a:t>Green (G)</a:t>
            </a:r>
            <a:r>
              <a:rPr b="0" i="0" lang="en" sz="1500" u="none" cap="none" strike="noStrike">
                <a:solidFill>
                  <a:srgbClr val="242424"/>
                </a:solidFill>
                <a:highlight>
                  <a:srgbClr val="FFFFFF"/>
                </a:highlight>
                <a:latin typeface="Arial"/>
                <a:ea typeface="Arial"/>
                <a:cs typeface="Arial"/>
                <a:sym typeface="Arial"/>
              </a:rPr>
              <a:t>: Dictates the degree of green light. Full intensity (0, 255, 0) produces pure green, while no intensity (0, 0, 0) leads to black.</a:t>
            </a:r>
            <a:endParaRPr b="0" i="0" sz="1500" u="none" cap="none" strike="noStrike">
              <a:solidFill>
                <a:srgbClr val="242424"/>
              </a:solidFill>
              <a:highlight>
                <a:srgbClr val="FFFFFF"/>
              </a:highlight>
              <a:latin typeface="Arial"/>
              <a:ea typeface="Arial"/>
              <a:cs typeface="Arial"/>
              <a:sym typeface="Arial"/>
            </a:endParaRPr>
          </a:p>
          <a:p>
            <a:pPr indent="0" lvl="0" marL="25400" marR="0" rtl="0" algn="l">
              <a:lnSpc>
                <a:spcPct val="115000"/>
              </a:lnSpc>
              <a:spcBef>
                <a:spcPts val="0"/>
              </a:spcBef>
              <a:spcAft>
                <a:spcPts val="0"/>
              </a:spcAft>
              <a:buClr>
                <a:srgbClr val="000000"/>
              </a:buClr>
              <a:buSzPts val="1500"/>
              <a:buFont typeface="Arial"/>
              <a:buNone/>
            </a:pPr>
            <a:r>
              <a:t/>
            </a:r>
            <a:endParaRPr b="0" i="0" sz="1500" u="none" cap="none" strike="noStrike">
              <a:solidFill>
                <a:srgbClr val="242424"/>
              </a:solidFill>
              <a:highlight>
                <a:srgbClr val="FFFFFF"/>
              </a:highlight>
              <a:latin typeface="Arial"/>
              <a:ea typeface="Arial"/>
              <a:cs typeface="Arial"/>
              <a:sym typeface="Arial"/>
            </a:endParaRPr>
          </a:p>
          <a:p>
            <a:pPr indent="0" lvl="0" marL="25400" marR="0" rtl="0" algn="l">
              <a:lnSpc>
                <a:spcPct val="115000"/>
              </a:lnSpc>
              <a:spcBef>
                <a:spcPts val="0"/>
              </a:spcBef>
              <a:spcAft>
                <a:spcPts val="0"/>
              </a:spcAft>
              <a:buClr>
                <a:srgbClr val="000000"/>
              </a:buClr>
              <a:buSzPts val="1500"/>
              <a:buFont typeface="Arial"/>
              <a:buNone/>
            </a:pPr>
            <a:r>
              <a:rPr b="1" i="0" lang="en" sz="1500" u="none" cap="none" strike="noStrike">
                <a:solidFill>
                  <a:srgbClr val="0000FF"/>
                </a:solidFill>
                <a:highlight>
                  <a:srgbClr val="FFFFFF"/>
                </a:highlight>
                <a:latin typeface="Arial"/>
                <a:ea typeface="Arial"/>
                <a:cs typeface="Arial"/>
                <a:sym typeface="Arial"/>
              </a:rPr>
              <a:t>Blue (B)</a:t>
            </a:r>
            <a:r>
              <a:rPr b="0" i="0" lang="en" sz="1500" u="none" cap="none" strike="noStrike">
                <a:solidFill>
                  <a:srgbClr val="242424"/>
                </a:solidFill>
                <a:highlight>
                  <a:srgbClr val="FFFFFF"/>
                </a:highlight>
                <a:latin typeface="Arial"/>
                <a:ea typeface="Arial"/>
                <a:cs typeface="Arial"/>
                <a:sym typeface="Arial"/>
              </a:rPr>
              <a:t>: Controls the amount of blue light. Maximum intensity (0, 0, 255) produces pure blue, while absence (0, 0, 0) results in black.By mixing different amounts of these main colors, we can create a wide range of shades, from bright and lively to more subtle tones. For example, combining full red (255, 0, 0) with full green (0, 255, 0) gives us yellow (255, 255, 0). When red, green, and blue are equally intense (255, 255, 255), we get white. When there’s no intensity in any channel (0, 0, 0), we get black. This model forms the basis for the rich palette of digital colors.</a:t>
            </a:r>
            <a:endParaRPr b="0" i="0" sz="1500" u="none" cap="none" strike="noStrike">
              <a:solidFill>
                <a:schemeClr val="dk2"/>
              </a:solidFill>
              <a:latin typeface="Arial"/>
              <a:ea typeface="Arial"/>
              <a:cs typeface="Arial"/>
              <a:sym typeface="Arial"/>
            </a:endParaRPr>
          </a:p>
        </p:txBody>
      </p:sp>
      <p:sp>
        <p:nvSpPr>
          <p:cNvPr id="117" name="Google Shape;117;g33fb3adfbd4_0_132"/>
          <p:cNvSpPr txBox="1"/>
          <p:nvPr/>
        </p:nvSpPr>
        <p:spPr>
          <a:xfrm>
            <a:off x="310325" y="333600"/>
            <a:ext cx="2971200" cy="3258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Understanding RGB : </a:t>
            </a:r>
            <a:endParaRPr b="1" i="0" sz="1800" u="none" cap="none" strike="noStrike">
              <a:solidFill>
                <a:schemeClr val="dk1"/>
              </a:solidFill>
              <a:latin typeface="Arial"/>
              <a:ea typeface="Arial"/>
              <a:cs typeface="Arial"/>
              <a:sym typeface="Arial"/>
            </a:endParaRPr>
          </a:p>
        </p:txBody>
      </p:sp>
      <p:pic>
        <p:nvPicPr>
          <p:cNvPr id="118" name="Google Shape;118;g33fb3adfbd4_0_132" title="New Omo LOGO.png"/>
          <p:cNvPicPr preferRelativeResize="0"/>
          <p:nvPr/>
        </p:nvPicPr>
        <p:blipFill rotWithShape="1">
          <a:blip r:embed="rId4">
            <a:alphaModFix/>
          </a:blip>
          <a:srcRect b="0" l="0" r="0" t="0"/>
          <a:stretch/>
        </p:blipFill>
        <p:spPr>
          <a:xfrm>
            <a:off x="8123550" y="180300"/>
            <a:ext cx="1020449" cy="3557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g33fb3adfbd4_0_13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4" name="Google Shape;124;g33fb3adfbd4_0_13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25" name="Google Shape;125;g33fb3adfbd4_0_138"/>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26" name="Google Shape;126;g33fb3adfbd4_0_138"/>
          <p:cNvSpPr txBox="1"/>
          <p:nvPr/>
        </p:nvSpPr>
        <p:spPr>
          <a:xfrm>
            <a:off x="175750" y="706800"/>
            <a:ext cx="8872200" cy="4436700"/>
          </a:xfrm>
          <a:prstGeom prst="rect">
            <a:avLst/>
          </a:prstGeom>
          <a:noFill/>
          <a:ln>
            <a:noFill/>
          </a:ln>
        </p:spPr>
        <p:txBody>
          <a:bodyPr anchorCtr="0" anchor="t" bIns="91425" lIns="91425" spcFirstLastPara="1" rIns="91425" wrap="square" tIns="91425">
            <a:spAutoFit/>
          </a:bodyPr>
          <a:lstStyle/>
          <a:p>
            <a:pPr indent="-298450" lvl="0" marL="457200" marR="0" rtl="0" algn="l">
              <a:lnSpc>
                <a:spcPct val="115000"/>
              </a:lnSpc>
              <a:spcBef>
                <a:spcPts val="40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What is a Pixel Grid?</a:t>
            </a:r>
            <a:br>
              <a:rPr b="1" i="0" lang="en" sz="1100" u="none" cap="none" strike="noStrike">
                <a:solidFill>
                  <a:schemeClr val="dk1"/>
                </a:solidFill>
                <a:latin typeface="Arial"/>
                <a:ea typeface="Arial"/>
                <a:cs typeface="Arial"/>
                <a:sym typeface="Arial"/>
              </a:rPr>
            </a:br>
            <a:r>
              <a:rPr b="0" i="0" lang="en" sz="1100" u="none" cap="none" strike="noStrike">
                <a:solidFill>
                  <a:schemeClr val="dk1"/>
                </a:solidFill>
                <a:latin typeface="Arial"/>
                <a:ea typeface="Arial"/>
                <a:cs typeface="Arial"/>
                <a:sym typeface="Arial"/>
              </a:rPr>
              <a:t>A pixel grid is a 2D matrix (or array) of pixels that forms the structure of a digital image. Each pixel in the grid corresponds to a specific location in the image and contains information about its color or intensity.</a:t>
            </a:r>
            <a:endParaRPr b="0" i="0" sz="1100" u="none" cap="none" strike="noStrike">
              <a:solidFill>
                <a:schemeClr val="dk1"/>
              </a:solidFill>
              <a:latin typeface="Arial"/>
              <a:ea typeface="Arial"/>
              <a:cs typeface="Arial"/>
              <a:sym typeface="Arial"/>
            </a:endParaRPr>
          </a:p>
          <a:p>
            <a:pPr indent="0" lvl="0" marL="457200" marR="0" rtl="0" algn="l">
              <a:lnSpc>
                <a:spcPct val="115000"/>
              </a:lnSpc>
              <a:spcBef>
                <a:spcPts val="0"/>
              </a:spcBef>
              <a:spcAft>
                <a:spcPts val="0"/>
              </a:spcAft>
              <a:buNone/>
            </a:pPr>
            <a:r>
              <a:t/>
            </a:r>
            <a:endParaRPr sz="1100">
              <a:solidFill>
                <a:schemeClr val="dk1"/>
              </a:solidFill>
            </a:endParaRPr>
          </a:p>
          <a:p>
            <a:pPr indent="0" lvl="0" marL="457200" marR="0" rtl="0" algn="l">
              <a:lnSpc>
                <a:spcPct val="115000"/>
              </a:lnSpc>
              <a:spcBef>
                <a:spcPts val="0"/>
              </a:spcBef>
              <a:spcAft>
                <a:spcPts val="0"/>
              </a:spcAft>
              <a:buNone/>
            </a:pPr>
            <a:r>
              <a:t/>
            </a:r>
            <a:endParaRPr sz="1100">
              <a:solidFill>
                <a:schemeClr val="dk1"/>
              </a:solidFill>
            </a:endParaRPr>
          </a:p>
          <a:p>
            <a:pPr indent="-298450" lvl="0" marL="457200" marR="0" rtl="0" algn="l">
              <a:lnSpc>
                <a:spcPct val="115000"/>
              </a:lnSpc>
              <a:spcBef>
                <a:spcPts val="0"/>
              </a:spcBef>
              <a:spcAft>
                <a:spcPts val="0"/>
              </a:spcAft>
              <a:buClr>
                <a:schemeClr val="dk1"/>
              </a:buClr>
              <a:buSzPts val="1100"/>
              <a:buFont typeface="Arial"/>
              <a:buChar char="●"/>
            </a:pPr>
            <a:r>
              <a:rPr b="1" i="0" lang="en" sz="1100" u="none" cap="none" strike="noStrike">
                <a:solidFill>
                  <a:schemeClr val="dk1"/>
                </a:solidFill>
                <a:latin typeface="Arial"/>
                <a:ea typeface="Arial"/>
                <a:cs typeface="Arial"/>
                <a:sym typeface="Arial"/>
              </a:rPr>
              <a:t>Structure of a Pixel Grid:</a:t>
            </a:r>
            <a:endParaRPr b="1"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The grid is organized into </a:t>
            </a:r>
            <a:r>
              <a:rPr b="1" i="0" lang="en" sz="1100" u="none" cap="none" strike="noStrike">
                <a:solidFill>
                  <a:schemeClr val="dk1"/>
                </a:solidFill>
                <a:latin typeface="Arial"/>
                <a:ea typeface="Arial"/>
                <a:cs typeface="Arial"/>
                <a:sym typeface="Arial"/>
              </a:rPr>
              <a:t>rows</a:t>
            </a:r>
            <a:r>
              <a:rPr b="0" i="0" lang="en" sz="1100" u="none" cap="none" strike="noStrike">
                <a:solidFill>
                  <a:schemeClr val="dk1"/>
                </a:solidFill>
                <a:latin typeface="Arial"/>
                <a:ea typeface="Arial"/>
                <a:cs typeface="Arial"/>
                <a:sym typeface="Arial"/>
              </a:rPr>
              <a:t> and </a:t>
            </a:r>
            <a:r>
              <a:rPr b="1" i="0" lang="en" sz="1100" u="none" cap="none" strike="noStrike">
                <a:solidFill>
                  <a:schemeClr val="dk1"/>
                </a:solidFill>
                <a:latin typeface="Arial"/>
                <a:ea typeface="Arial"/>
                <a:cs typeface="Arial"/>
                <a:sym typeface="Arial"/>
              </a:rPr>
              <a:t>columns</a:t>
            </a:r>
            <a:r>
              <a:rPr b="0" i="0" lang="en" sz="1100" u="none" cap="none" strike="noStrike">
                <a:solidFill>
                  <a:schemeClr val="dk1"/>
                </a:solidFill>
                <a:latin typeface="Arial"/>
                <a:ea typeface="Arial"/>
                <a:cs typeface="Arial"/>
                <a:sym typeface="Arial"/>
              </a:rPr>
              <a:t>.</a:t>
            </a:r>
            <a:endParaRPr b="0"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The number of rows and columns determines the </a:t>
            </a:r>
            <a:r>
              <a:rPr b="1" i="0" lang="en" sz="1100" u="none" cap="none" strike="noStrike">
                <a:solidFill>
                  <a:schemeClr val="dk1"/>
                </a:solidFill>
                <a:latin typeface="Arial"/>
                <a:ea typeface="Arial"/>
                <a:cs typeface="Arial"/>
                <a:sym typeface="Arial"/>
              </a:rPr>
              <a:t>resolution</a:t>
            </a:r>
            <a:r>
              <a:rPr b="0" i="0" lang="en" sz="1100" u="none" cap="none" strike="noStrike">
                <a:solidFill>
                  <a:schemeClr val="dk1"/>
                </a:solidFill>
                <a:latin typeface="Arial"/>
                <a:ea typeface="Arial"/>
                <a:cs typeface="Arial"/>
                <a:sym typeface="Arial"/>
              </a:rPr>
              <a:t> of the image.</a:t>
            </a:r>
            <a:endParaRPr b="0" i="0" sz="1100" u="none" cap="none" strike="noStrike">
              <a:solidFill>
                <a:schemeClr val="dk1"/>
              </a:solidFill>
              <a:latin typeface="Arial"/>
              <a:ea typeface="Arial"/>
              <a:cs typeface="Arial"/>
              <a:sym typeface="Arial"/>
            </a:endParaRPr>
          </a:p>
          <a:p>
            <a:pPr indent="-298450" lvl="1" marL="914400" marR="0" rtl="0" algn="l">
              <a:lnSpc>
                <a:spcPct val="115000"/>
              </a:lnSpc>
              <a:spcBef>
                <a:spcPts val="0"/>
              </a:spcBef>
              <a:spcAft>
                <a:spcPts val="0"/>
              </a:spcAft>
              <a:buClr>
                <a:schemeClr val="dk1"/>
              </a:buClr>
              <a:buSzPts val="1100"/>
              <a:buFont typeface="Arial"/>
              <a:buChar char="○"/>
            </a:pPr>
            <a:r>
              <a:rPr b="0" i="0" lang="en" sz="1100" u="none" cap="none" strike="noStrike">
                <a:solidFill>
                  <a:schemeClr val="dk1"/>
                </a:solidFill>
                <a:latin typeface="Arial"/>
                <a:ea typeface="Arial"/>
                <a:cs typeface="Arial"/>
                <a:sym typeface="Arial"/>
              </a:rPr>
              <a:t>For example, an image with a resolution of 1920x1080 has 1920 columns (width) and 1080 rows (height), totaling 2,073,600 pixels.</a:t>
            </a:r>
            <a:endParaRPr b="0" i="0" sz="1100" u="none" cap="none" strike="noStrike">
              <a:solidFill>
                <a:schemeClr val="dk1"/>
              </a:solidFill>
              <a:latin typeface="Arial"/>
              <a:ea typeface="Arial"/>
              <a:cs typeface="Arial"/>
              <a:sym typeface="Arial"/>
            </a:endParaRPr>
          </a:p>
          <a:p>
            <a:pPr indent="0" lvl="0" marL="914400" marR="0" rtl="0" algn="l">
              <a:lnSpc>
                <a:spcPct val="115000"/>
              </a:lnSpc>
              <a:spcBef>
                <a:spcPts val="900"/>
              </a:spcBef>
              <a:spcAft>
                <a:spcPts val="0"/>
              </a:spcAft>
              <a:buClr>
                <a:srgbClr val="000000"/>
              </a:buClr>
              <a:buSzPts val="1100"/>
              <a:buFont typeface="Arial"/>
              <a:buNone/>
            </a:pPr>
            <a:r>
              <a:t/>
            </a:r>
            <a:endParaRPr b="0" i="0" sz="1100" u="none" cap="none" strike="noStrike">
              <a:solidFill>
                <a:schemeClr val="dk1"/>
              </a:solidFill>
              <a:latin typeface="Arial"/>
              <a:ea typeface="Arial"/>
              <a:cs typeface="Arial"/>
              <a:sym typeface="Arial"/>
            </a:endParaRPr>
          </a:p>
          <a:p>
            <a:pPr indent="-298450" lvl="0" marL="457200" marR="0" rtl="0" algn="l">
              <a:lnSpc>
                <a:spcPct val="115000"/>
              </a:lnSpc>
              <a:spcBef>
                <a:spcPts val="300"/>
              </a:spcBef>
              <a:spcAft>
                <a:spcPts val="0"/>
              </a:spcAft>
              <a:buClr>
                <a:schemeClr val="dk1"/>
              </a:buClr>
              <a:buSzPts val="1100"/>
              <a:buFont typeface="Arial"/>
              <a:buChar char="●"/>
            </a:pPr>
            <a:r>
              <a:rPr b="1" i="0" lang="en" sz="1200" u="none" cap="none" strike="noStrike">
                <a:solidFill>
                  <a:schemeClr val="dk1"/>
                </a:solidFill>
                <a:latin typeface="Roboto"/>
                <a:ea typeface="Roboto"/>
                <a:cs typeface="Roboto"/>
                <a:sym typeface="Roboto"/>
              </a:rPr>
              <a:t>Visual Representation:</a:t>
            </a:r>
            <a:br>
              <a:rPr b="1" i="0" lang="en" sz="1200" u="none" cap="none" strike="noStrike">
                <a:solidFill>
                  <a:schemeClr val="dk1"/>
                </a:solidFill>
                <a:latin typeface="Roboto"/>
                <a:ea typeface="Roboto"/>
                <a:cs typeface="Roboto"/>
                <a:sym typeface="Roboto"/>
              </a:rPr>
            </a:br>
            <a:r>
              <a:rPr b="0" i="0" lang="en" sz="1200" u="none" cap="none" strike="noStrike">
                <a:solidFill>
                  <a:schemeClr val="dk1"/>
                </a:solidFill>
                <a:latin typeface="Roboto"/>
                <a:ea typeface="Roboto"/>
                <a:cs typeface="Roboto"/>
                <a:sym typeface="Roboto"/>
              </a:rPr>
              <a:t>Imagine a chessboard where each square is a pixel. The entire board represents the pixel grid of an image.</a:t>
            </a:r>
            <a:endParaRPr b="0" i="0" sz="1200" u="none" cap="none" strike="noStrike">
              <a:solidFill>
                <a:schemeClr val="dk1"/>
              </a:solidFill>
              <a:latin typeface="Roboto"/>
              <a:ea typeface="Roboto"/>
              <a:cs typeface="Roboto"/>
              <a:sym typeface="Roboto"/>
            </a:endParaRPr>
          </a:p>
          <a:p>
            <a:pPr indent="0" lvl="0" marL="457200" marR="0" rtl="0" algn="l">
              <a:lnSpc>
                <a:spcPct val="115000"/>
              </a:lnSpc>
              <a:spcBef>
                <a:spcPts val="300"/>
              </a:spcBef>
              <a:spcAft>
                <a:spcPts val="0"/>
              </a:spcAft>
              <a:buClr>
                <a:srgbClr val="000000"/>
              </a:buClr>
              <a:buSzPts val="1200"/>
              <a:buFont typeface="Arial"/>
              <a:buNone/>
            </a:pPr>
            <a:r>
              <a:rPr b="0" i="0" lang="en" sz="1200" u="none" cap="none" strike="noStrike">
                <a:solidFill>
                  <a:schemeClr val="dk1"/>
                </a:solidFill>
                <a:latin typeface="Roboto"/>
                <a:ea typeface="Roboto"/>
                <a:cs typeface="Roboto"/>
                <a:sym typeface="Roboto"/>
              </a:rPr>
              <a:t>Example of a 3x3 Pixel Grid:</a:t>
            </a:r>
            <a:endParaRPr b="0" i="0" sz="1200" u="none" cap="none" strike="noStrike">
              <a:solidFill>
                <a:schemeClr val="dk1"/>
              </a:solidFill>
              <a:latin typeface="Roboto"/>
              <a:ea typeface="Roboto"/>
              <a:cs typeface="Roboto"/>
              <a:sym typeface="Roboto"/>
            </a:endParaRPr>
          </a:p>
          <a:p>
            <a:pPr indent="0" lvl="0" marL="457200" marR="0" rtl="0" algn="l">
              <a:lnSpc>
                <a:spcPct val="115000"/>
              </a:lnSpc>
              <a:spcBef>
                <a:spcPts val="300"/>
              </a:spcBef>
              <a:spcAft>
                <a:spcPts val="0"/>
              </a:spcAft>
              <a:buClr>
                <a:srgbClr val="000000"/>
              </a:buClr>
              <a:buSzPts val="1200"/>
              <a:buFont typeface="Arial"/>
              <a:buNone/>
            </a:pPr>
            <a:r>
              <a:rPr lang="en" sz="1200">
                <a:solidFill>
                  <a:schemeClr val="dk1"/>
                </a:solidFill>
                <a:latin typeface="Roboto"/>
                <a:ea typeface="Roboto"/>
                <a:cs typeface="Roboto"/>
                <a:sym typeface="Roboto"/>
              </a:rPr>
              <a:t>  </a:t>
            </a:r>
            <a:r>
              <a:rPr b="0" i="0" lang="en" sz="1200" u="none" cap="none" strike="noStrike">
                <a:solidFill>
                  <a:schemeClr val="dk1"/>
                </a:solidFill>
                <a:latin typeface="Roboto"/>
                <a:ea typeface="Roboto"/>
                <a:cs typeface="Roboto"/>
                <a:sym typeface="Roboto"/>
              </a:rPr>
              <a:t>[ [P1, P2, P3],</a:t>
            </a:r>
            <a:endParaRPr b="0" i="0" sz="1200" u="none" cap="none" strike="noStrike">
              <a:solidFill>
                <a:schemeClr val="dk1"/>
              </a:solidFill>
              <a:latin typeface="Roboto"/>
              <a:ea typeface="Roboto"/>
              <a:cs typeface="Roboto"/>
              <a:sym typeface="Roboto"/>
            </a:endParaRPr>
          </a:p>
          <a:p>
            <a:pPr indent="0" lvl="0" marL="457200" marR="0" rtl="0" algn="l">
              <a:lnSpc>
                <a:spcPct val="115000"/>
              </a:lnSpc>
              <a:spcBef>
                <a:spcPts val="300"/>
              </a:spcBef>
              <a:spcAft>
                <a:spcPts val="0"/>
              </a:spcAft>
              <a:buClr>
                <a:srgbClr val="000000"/>
              </a:buClr>
              <a:buSzPts val="1200"/>
              <a:buFont typeface="Arial"/>
              <a:buNone/>
            </a:pPr>
            <a:r>
              <a:rPr b="0" i="0" lang="en" sz="1200" u="none" cap="none" strike="noStrike">
                <a:solidFill>
                  <a:schemeClr val="dk1"/>
                </a:solidFill>
                <a:latin typeface="Roboto"/>
                <a:ea typeface="Roboto"/>
                <a:cs typeface="Roboto"/>
                <a:sym typeface="Roboto"/>
              </a:rPr>
              <a:t> </a:t>
            </a:r>
            <a:r>
              <a:rPr lang="en" sz="1200">
                <a:solidFill>
                  <a:schemeClr val="dk1"/>
                </a:solidFill>
                <a:latin typeface="Roboto"/>
                <a:ea typeface="Roboto"/>
                <a:cs typeface="Roboto"/>
                <a:sym typeface="Roboto"/>
              </a:rPr>
              <a:t>   </a:t>
            </a:r>
            <a:r>
              <a:rPr b="0" i="0" lang="en" sz="1200" u="none" cap="none" strike="noStrike">
                <a:solidFill>
                  <a:schemeClr val="dk1"/>
                </a:solidFill>
                <a:latin typeface="Roboto"/>
                <a:ea typeface="Roboto"/>
                <a:cs typeface="Roboto"/>
                <a:sym typeface="Roboto"/>
              </a:rPr>
              <a:t>[P4, P5, P6],</a:t>
            </a:r>
            <a:endParaRPr b="0" i="0" sz="1200" u="none" cap="none" strike="noStrike">
              <a:solidFill>
                <a:schemeClr val="dk1"/>
              </a:solidFill>
              <a:latin typeface="Roboto"/>
              <a:ea typeface="Roboto"/>
              <a:cs typeface="Roboto"/>
              <a:sym typeface="Roboto"/>
            </a:endParaRPr>
          </a:p>
          <a:p>
            <a:pPr indent="0" lvl="0" marL="457200" marR="0" rtl="0" algn="l">
              <a:lnSpc>
                <a:spcPct val="115000"/>
              </a:lnSpc>
              <a:spcBef>
                <a:spcPts val="300"/>
              </a:spcBef>
              <a:spcAft>
                <a:spcPts val="0"/>
              </a:spcAft>
              <a:buClr>
                <a:srgbClr val="000000"/>
              </a:buClr>
              <a:buSzPts val="1200"/>
              <a:buFont typeface="Arial"/>
              <a:buNone/>
            </a:pPr>
            <a:r>
              <a:rPr b="0" i="0" lang="en" sz="1200" u="none" cap="none" strike="noStrike">
                <a:solidFill>
                  <a:schemeClr val="dk1"/>
                </a:solidFill>
                <a:latin typeface="Roboto"/>
                <a:ea typeface="Roboto"/>
                <a:cs typeface="Roboto"/>
                <a:sym typeface="Roboto"/>
              </a:rPr>
              <a:t>    [P7, P8, P9] ]</a:t>
            </a:r>
            <a:endParaRPr b="0" i="0" sz="1200" u="none" cap="none" strike="noStrike">
              <a:solidFill>
                <a:schemeClr val="dk1"/>
              </a:solidFill>
              <a:latin typeface="Roboto"/>
              <a:ea typeface="Roboto"/>
              <a:cs typeface="Roboto"/>
              <a:sym typeface="Roboto"/>
            </a:endParaRPr>
          </a:p>
          <a:p>
            <a:pPr indent="0" lvl="0" marL="457200" marR="0" rtl="0" algn="l">
              <a:lnSpc>
                <a:spcPct val="115000"/>
              </a:lnSpc>
              <a:spcBef>
                <a:spcPts val="300"/>
              </a:spcBef>
              <a:spcAft>
                <a:spcPts val="0"/>
              </a:spcAft>
              <a:buClr>
                <a:srgbClr val="000000"/>
              </a:buClr>
              <a:buSzPts val="1200"/>
              <a:buFont typeface="Arial"/>
              <a:buNone/>
            </a:pPr>
            <a:r>
              <a:t/>
            </a:r>
            <a:endParaRPr b="0" i="0" sz="1200" u="none" cap="none" strike="noStrike">
              <a:solidFill>
                <a:srgbClr val="40404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p:txBody>
      </p:sp>
      <p:pic>
        <p:nvPicPr>
          <p:cNvPr id="127" name="Google Shape;127;g33fb3adfbd4_0_138"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
        <p:nvSpPr>
          <p:cNvPr id="128" name="Google Shape;128;g33fb3adfbd4_0_138"/>
          <p:cNvSpPr txBox="1"/>
          <p:nvPr/>
        </p:nvSpPr>
        <p:spPr>
          <a:xfrm>
            <a:off x="175750" y="245100"/>
            <a:ext cx="3000000" cy="461700"/>
          </a:xfrm>
          <a:prstGeom prst="rect">
            <a:avLst/>
          </a:prstGeom>
          <a:noFill/>
          <a:ln cap="flat" cmpd="sng" w="9525">
            <a:solidFill>
              <a:srgbClr val="FF00FF"/>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50000"/>
              </a:lnSpc>
              <a:spcBef>
                <a:spcPts val="1400"/>
              </a:spcBef>
              <a:spcAft>
                <a:spcPts val="0"/>
              </a:spcAft>
              <a:buNone/>
            </a:pPr>
            <a:r>
              <a:rPr b="1" lang="en" sz="1800">
                <a:solidFill>
                  <a:schemeClr val="dk1"/>
                </a:solidFill>
              </a:rPr>
              <a:t>  Pixel Grid</a:t>
            </a:r>
            <a:endParaRPr b="1" sz="18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g33fb3adfbd4_0_14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4" name="Google Shape;134;g33fb3adfbd4_0_144"/>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35" name="Google Shape;135;g33fb3adfbd4_0_144"/>
          <p:cNvPicPr preferRelativeResize="0"/>
          <p:nvPr/>
        </p:nvPicPr>
        <p:blipFill rotWithShape="1">
          <a:blip r:embed="rId4">
            <a:alphaModFix/>
          </a:blip>
          <a:srcRect b="0" l="0" r="0" t="0"/>
          <a:stretch/>
        </p:blipFill>
        <p:spPr>
          <a:xfrm>
            <a:off x="8669075" y="177376"/>
            <a:ext cx="474925" cy="270200"/>
          </a:xfrm>
          <a:prstGeom prst="rect">
            <a:avLst/>
          </a:prstGeom>
          <a:noFill/>
          <a:ln>
            <a:noFill/>
          </a:ln>
        </p:spPr>
      </p:pic>
      <p:sp>
        <p:nvSpPr>
          <p:cNvPr id="136" name="Google Shape;136;g33fb3adfbd4_0_144"/>
          <p:cNvSpPr txBox="1"/>
          <p:nvPr/>
        </p:nvSpPr>
        <p:spPr>
          <a:xfrm>
            <a:off x="82675" y="255375"/>
            <a:ext cx="8909100" cy="46404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400"/>
              </a:spcBef>
              <a:spcAft>
                <a:spcPts val="0"/>
              </a:spcAft>
              <a:buClr>
                <a:schemeClr val="dk1"/>
              </a:buClr>
              <a:buSzPts val="1100"/>
              <a:buFont typeface="Arial"/>
              <a:buNone/>
            </a:pPr>
            <a:r>
              <a:rPr b="1" i="0" lang="en" sz="1300" u="none" cap="none" strike="noStrike">
                <a:solidFill>
                  <a:schemeClr val="dk1"/>
                </a:solidFill>
              </a:rPr>
              <a:t>1. What is a Pixel Value?</a:t>
            </a:r>
            <a:endParaRPr b="1" i="0" sz="1300" u="none" cap="none" strike="noStrike">
              <a:solidFill>
                <a:schemeClr val="dk1"/>
              </a:solidFill>
            </a:endParaRPr>
          </a:p>
          <a:p>
            <a:pPr indent="-304800" lvl="0" marL="457200" marR="0" rtl="0" algn="l">
              <a:lnSpc>
                <a:spcPct val="115000"/>
              </a:lnSpc>
              <a:spcBef>
                <a:spcPts val="400"/>
              </a:spcBef>
              <a:spcAft>
                <a:spcPts val="0"/>
              </a:spcAft>
              <a:buClr>
                <a:schemeClr val="dk1"/>
              </a:buClr>
              <a:buSzPts val="1200"/>
              <a:buFont typeface="Roboto"/>
              <a:buChar char="●"/>
            </a:pPr>
            <a:r>
              <a:rPr i="0" lang="en" sz="1200" u="none" cap="none" strike="noStrike">
                <a:solidFill>
                  <a:schemeClr val="dk1"/>
                </a:solidFill>
              </a:rPr>
              <a:t>A pixel value is a number (or set of numbers) that represents the </a:t>
            </a:r>
            <a:r>
              <a:rPr b="1" i="0" lang="en" sz="1200" u="none" cap="none" strike="noStrike">
                <a:solidFill>
                  <a:schemeClr val="dk1"/>
                </a:solidFill>
              </a:rPr>
              <a:t>color</a:t>
            </a:r>
            <a:r>
              <a:rPr i="0" lang="en" sz="1200" u="none" cap="none" strike="noStrike">
                <a:solidFill>
                  <a:schemeClr val="dk1"/>
                </a:solidFill>
              </a:rPr>
              <a:t> or </a:t>
            </a:r>
            <a:r>
              <a:rPr b="1" i="0" lang="en" sz="1200" u="none" cap="none" strike="noStrike">
                <a:solidFill>
                  <a:schemeClr val="dk1"/>
                </a:solidFill>
              </a:rPr>
              <a:t>intensity</a:t>
            </a:r>
            <a:r>
              <a:rPr i="0" lang="en" sz="1200" u="none" cap="none" strike="noStrike">
                <a:solidFill>
                  <a:schemeClr val="dk1"/>
                </a:solidFill>
              </a:rPr>
              <a:t> of a pixel in a digital image.</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The range and meaning of the value depend on the </a:t>
            </a:r>
            <a:r>
              <a:rPr b="1" i="0" lang="en" sz="1200" u="none" cap="none" strike="noStrike">
                <a:solidFill>
                  <a:schemeClr val="dk1"/>
                </a:solidFill>
              </a:rPr>
              <a:t>color mode</a:t>
            </a:r>
            <a:r>
              <a:rPr i="0" lang="en" sz="1200" u="none" cap="none" strike="noStrike">
                <a:solidFill>
                  <a:schemeClr val="dk1"/>
                </a:solidFill>
              </a:rPr>
              <a:t> of the image (e.g., grayscale, RGB, binary).</a:t>
            </a:r>
            <a:endParaRPr i="0" sz="1200" u="none" cap="none" strike="noStrike">
              <a:solidFill>
                <a:schemeClr val="dk1"/>
              </a:solidFill>
            </a:endParaRPr>
          </a:p>
          <a:p>
            <a:pPr indent="0" lvl="0" marL="0" marR="0" rtl="0" algn="l">
              <a:lnSpc>
                <a:spcPct val="150000"/>
              </a:lnSpc>
              <a:spcBef>
                <a:spcPts val="1400"/>
              </a:spcBef>
              <a:spcAft>
                <a:spcPts val="0"/>
              </a:spcAft>
              <a:buClr>
                <a:srgbClr val="000000"/>
              </a:buClr>
              <a:buSzPts val="1300"/>
              <a:buFont typeface="Arial"/>
              <a:buNone/>
            </a:pPr>
            <a:r>
              <a:rPr b="1" i="0" lang="en" sz="1300" u="none" cap="none" strike="noStrike">
                <a:solidFill>
                  <a:schemeClr val="dk1"/>
                </a:solidFill>
              </a:rPr>
              <a:t>2. Pixel Values in Different Color Modes</a:t>
            </a:r>
            <a:endParaRPr b="1" i="0" sz="1300" u="none" cap="none" strike="noStrike">
              <a:solidFill>
                <a:schemeClr val="dk1"/>
              </a:solidFill>
            </a:endParaRPr>
          </a:p>
          <a:p>
            <a:pPr indent="0" lvl="0" marL="0" marR="0" rtl="0" algn="l">
              <a:lnSpc>
                <a:spcPct val="115000"/>
              </a:lnSpc>
              <a:spcBef>
                <a:spcPts val="1200"/>
              </a:spcBef>
              <a:spcAft>
                <a:spcPts val="0"/>
              </a:spcAft>
              <a:buClr>
                <a:srgbClr val="000000"/>
              </a:buClr>
              <a:buSzPts val="1200"/>
              <a:buFont typeface="Arial"/>
              <a:buNone/>
            </a:pPr>
            <a:r>
              <a:rPr b="1" i="0" lang="en" sz="1200" u="none" cap="none" strike="noStrike">
                <a:solidFill>
                  <a:schemeClr val="dk1"/>
                </a:solidFill>
              </a:rPr>
              <a:t>a. Grayscale Images</a:t>
            </a:r>
            <a:endParaRPr b="1" i="0" sz="1200" u="none" cap="none" strike="noStrike">
              <a:solidFill>
                <a:schemeClr val="dk1"/>
              </a:solidFill>
            </a:endParaRPr>
          </a:p>
          <a:p>
            <a:pPr indent="0" lvl="0" marL="0" marR="0" rtl="0" algn="l">
              <a:lnSpc>
                <a:spcPct val="115000"/>
              </a:lnSpc>
              <a:spcBef>
                <a:spcPts val="200"/>
              </a:spcBef>
              <a:spcAft>
                <a:spcPts val="0"/>
              </a:spcAft>
              <a:buClr>
                <a:srgbClr val="000000"/>
              </a:buClr>
              <a:buSzPts val="1200"/>
              <a:buFont typeface="Arial"/>
              <a:buNone/>
            </a:pPr>
            <a:r>
              <a:rPr i="0" lang="en" sz="1200" u="none" cap="none" strike="noStrike">
                <a:solidFill>
                  <a:schemeClr val="dk1"/>
                </a:solidFill>
              </a:rPr>
              <a:t>Grayscale images are one of the simplest and most commonly used types of digital images. They represent visual data using shades of gray, ranging from black to white. Let’s explore grayscale images in detail, focusing on their </a:t>
            </a:r>
            <a:r>
              <a:rPr b="1" i="0" lang="en" sz="1200" u="none" cap="none" strike="noStrike">
                <a:solidFill>
                  <a:schemeClr val="dk1"/>
                </a:solidFill>
              </a:rPr>
              <a:t>pixel values</a:t>
            </a:r>
            <a:r>
              <a:rPr i="0" lang="en" sz="1200" u="none" cap="none" strike="noStrike">
                <a:solidFill>
                  <a:schemeClr val="dk1"/>
                </a:solidFill>
              </a:rPr>
              <a:t> and how they work.</a:t>
            </a:r>
            <a:endParaRPr i="0" sz="1200" u="none" cap="none" strike="noStrike">
              <a:solidFill>
                <a:schemeClr val="dk1"/>
              </a:solidFill>
            </a:endParaRPr>
          </a:p>
          <a:p>
            <a:pPr indent="0" lvl="0" marL="0" marR="0" rtl="0" algn="l">
              <a:lnSpc>
                <a:spcPct val="115000"/>
              </a:lnSpc>
              <a:spcBef>
                <a:spcPts val="0"/>
              </a:spcBef>
              <a:spcAft>
                <a:spcPts val="0"/>
              </a:spcAft>
              <a:buClr>
                <a:schemeClr val="dk1"/>
              </a:buClr>
              <a:buSzPts val="1100"/>
              <a:buFont typeface="Arial"/>
              <a:buNone/>
            </a:pPr>
            <a:r>
              <a:rPr b="1" i="0" lang="en" sz="1300" u="none" cap="none" strike="noStrike">
                <a:solidFill>
                  <a:schemeClr val="dk1"/>
                </a:solidFill>
              </a:rPr>
              <a:t>1. What is a Grayscale Image?</a:t>
            </a:r>
            <a:endParaRPr b="1" i="0" sz="13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A grayscale image is a digital image where each pixel represents only the </a:t>
            </a:r>
            <a:r>
              <a:rPr b="1" i="0" lang="en" sz="1200" u="none" cap="none" strike="noStrike">
                <a:solidFill>
                  <a:schemeClr val="dk1"/>
                </a:solidFill>
              </a:rPr>
              <a:t>intensity</a:t>
            </a:r>
            <a:r>
              <a:rPr i="0" lang="en" sz="1200" u="none" cap="none" strike="noStrike">
                <a:solidFill>
                  <a:schemeClr val="dk1"/>
                </a:solidFill>
              </a:rPr>
              <a:t> or </a:t>
            </a:r>
            <a:r>
              <a:rPr b="1" i="0" lang="en" sz="1200" u="none" cap="none" strike="noStrike">
                <a:solidFill>
                  <a:schemeClr val="dk1"/>
                </a:solidFill>
              </a:rPr>
              <a:t>brightness</a:t>
            </a:r>
            <a:r>
              <a:rPr i="0" lang="en" sz="1200" u="none" cap="none" strike="noStrike">
                <a:solidFill>
                  <a:schemeClr val="dk1"/>
                </a:solidFill>
              </a:rPr>
              <a:t> of light, without any color information.</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Char char="●"/>
            </a:pPr>
            <a:r>
              <a:rPr i="0" lang="en" sz="1200" u="none" cap="none" strike="noStrike">
                <a:solidFill>
                  <a:schemeClr val="dk1"/>
                </a:solidFill>
              </a:rPr>
              <a:t>The term "grayscale" refers to the range of shades of gray, from pure black to pure white.</a:t>
            </a:r>
            <a:endParaRPr i="0" sz="1200" u="none" cap="none" strike="noStrike">
              <a:solidFill>
                <a:schemeClr val="dk1"/>
              </a:solidFill>
            </a:endParaRPr>
          </a:p>
          <a:p>
            <a:pPr indent="0" lvl="0" marL="0" marR="0" rtl="0" algn="l">
              <a:lnSpc>
                <a:spcPct val="115000"/>
              </a:lnSpc>
              <a:spcBef>
                <a:spcPts val="300"/>
              </a:spcBef>
              <a:spcAft>
                <a:spcPts val="0"/>
              </a:spcAft>
              <a:buClr>
                <a:srgbClr val="000000"/>
              </a:buClr>
              <a:buSzPts val="1300"/>
              <a:buFont typeface="Arial"/>
              <a:buNone/>
            </a:pPr>
            <a:r>
              <a:rPr b="1" i="0" lang="en" sz="1300" u="none" cap="none" strike="noStrike">
                <a:solidFill>
                  <a:schemeClr val="dk1"/>
                </a:solidFill>
              </a:rPr>
              <a:t>2. Pixel Values in Grayscale Images</a:t>
            </a:r>
            <a:endParaRPr b="1" i="0" sz="13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In grayscale images, each pixel has a </a:t>
            </a:r>
            <a:r>
              <a:rPr b="1" i="0" lang="en" sz="1200" u="none" cap="none" strike="noStrike">
                <a:solidFill>
                  <a:schemeClr val="dk1"/>
                </a:solidFill>
              </a:rPr>
              <a:t>single value</a:t>
            </a:r>
            <a:r>
              <a:rPr i="0" lang="en" sz="1200" u="none" cap="none" strike="noStrike">
                <a:solidFill>
                  <a:schemeClr val="dk1"/>
                </a:solidFill>
              </a:rPr>
              <a:t> representing its brightness.</a:t>
            </a:r>
            <a:endParaRPr i="0" sz="1200" u="none" cap="none" strike="noStrike">
              <a:solidFill>
                <a:schemeClr val="dk1"/>
              </a:solidFill>
            </a:endParaRPr>
          </a:p>
          <a:p>
            <a:pPr indent="-304800" lvl="0" marL="457200" marR="0" rtl="0" algn="l">
              <a:lnSpc>
                <a:spcPct val="115000"/>
              </a:lnSpc>
              <a:spcBef>
                <a:spcPts val="0"/>
              </a:spcBef>
              <a:spcAft>
                <a:spcPts val="0"/>
              </a:spcAft>
              <a:buClr>
                <a:schemeClr val="dk1"/>
              </a:buClr>
              <a:buSzPts val="1200"/>
              <a:buFont typeface="Roboto"/>
              <a:buChar char="●"/>
            </a:pPr>
            <a:r>
              <a:rPr i="0" lang="en" sz="1200" u="none" cap="none" strike="noStrike">
                <a:solidFill>
                  <a:schemeClr val="dk1"/>
                </a:solidFill>
              </a:rPr>
              <a:t>The value typically ranges from </a:t>
            </a:r>
            <a:r>
              <a:rPr b="1" i="0" lang="en" sz="1200" u="none" cap="none" strike="noStrike">
                <a:solidFill>
                  <a:schemeClr val="dk1"/>
                </a:solidFill>
              </a:rPr>
              <a:t>0 to 255</a:t>
            </a:r>
            <a:r>
              <a:rPr i="0" lang="en" sz="1200" u="none" cap="none" strike="noStrike">
                <a:solidFill>
                  <a:schemeClr val="dk1"/>
                </a:solidFill>
              </a:rPr>
              <a:t> (for 8-bit images):</a:t>
            </a:r>
            <a:endParaRPr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rPr>
              <a:t>0</a:t>
            </a:r>
            <a:r>
              <a:rPr i="0" lang="en" sz="1200" u="none" cap="none" strike="noStrike">
                <a:solidFill>
                  <a:schemeClr val="dk1"/>
                </a:solidFill>
              </a:rPr>
              <a:t>: Represents pure black (minimum intensity).</a:t>
            </a:r>
            <a:endParaRPr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Font typeface="Roboto"/>
              <a:buChar char="○"/>
            </a:pPr>
            <a:r>
              <a:rPr b="1" i="0" lang="en" sz="1200" u="none" cap="none" strike="noStrike">
                <a:solidFill>
                  <a:schemeClr val="dk1"/>
                </a:solidFill>
              </a:rPr>
              <a:t>255</a:t>
            </a:r>
            <a:r>
              <a:rPr i="0" lang="en" sz="1200" u="none" cap="none" strike="noStrike">
                <a:solidFill>
                  <a:schemeClr val="dk1"/>
                </a:solidFill>
              </a:rPr>
              <a:t>: Represents pure white (maximum intensity).</a:t>
            </a:r>
            <a:endParaRPr i="0" sz="1200" u="none" cap="none" strike="noStrike">
              <a:solidFill>
                <a:schemeClr val="dk1"/>
              </a:solidFill>
            </a:endParaRPr>
          </a:p>
          <a:p>
            <a:pPr indent="-304800" lvl="1" marL="914400" marR="0" rtl="0" algn="l">
              <a:lnSpc>
                <a:spcPct val="115000"/>
              </a:lnSpc>
              <a:spcBef>
                <a:spcPts val="0"/>
              </a:spcBef>
              <a:spcAft>
                <a:spcPts val="0"/>
              </a:spcAft>
              <a:buClr>
                <a:schemeClr val="dk1"/>
              </a:buClr>
              <a:buSzPts val="1200"/>
              <a:buChar char="○"/>
            </a:pPr>
            <a:r>
              <a:rPr i="0" lang="en" sz="1200" u="none" cap="none" strike="noStrike">
                <a:solidFill>
                  <a:schemeClr val="dk1"/>
                </a:solidFill>
              </a:rPr>
              <a:t>Values in between represent shades of gray.</a:t>
            </a:r>
            <a:endParaRPr i="0" sz="1800" u="none" cap="none" strike="noStrike">
              <a:solidFill>
                <a:schemeClr val="dk1"/>
              </a:solidFill>
            </a:endParaRPr>
          </a:p>
        </p:txBody>
      </p:sp>
      <p:pic>
        <p:nvPicPr>
          <p:cNvPr id="137" name="Google Shape;137;g33fb3adfbd4_0_144" title="New Omo LOGO.png"/>
          <p:cNvPicPr preferRelativeResize="0"/>
          <p:nvPr/>
        </p:nvPicPr>
        <p:blipFill rotWithShape="1">
          <a:blip r:embed="rId5">
            <a:alphaModFix/>
          </a:blip>
          <a:srcRect b="0" l="0" r="0" t="0"/>
          <a:stretch/>
        </p:blipFill>
        <p:spPr>
          <a:xfrm>
            <a:off x="8123550" y="180300"/>
            <a:ext cx="1020449" cy="3557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